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Lst>
  <p:notesMasterIdLst>
    <p:notesMasterId r:id="rId12"/>
  </p:notesMasterIdLst>
  <p:handoutMasterIdLst>
    <p:handoutMasterId r:id="rId13"/>
  </p:handoutMasterIdLst>
  <p:sldIdLst>
    <p:sldId id="256" r:id="rId3"/>
    <p:sldId id="281" r:id="rId4"/>
    <p:sldId id="292" r:id="rId5"/>
    <p:sldId id="290" r:id="rId6"/>
    <p:sldId id="288" r:id="rId7"/>
    <p:sldId id="285" r:id="rId8"/>
    <p:sldId id="289" r:id="rId9"/>
    <p:sldId id="286" r:id="rId10"/>
    <p:sldId id="293" r:id="rId11"/>
  </p:sldIdLst>
  <p:sldSz cx="9144000" cy="6858000" type="screen4x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69" autoAdjust="0"/>
    <p:restoredTop sz="79437" autoAdjust="0"/>
  </p:normalViewPr>
  <p:slideViewPr>
    <p:cSldViewPr snapToGrid="0" snapToObjects="1">
      <p:cViewPr varScale="1">
        <p:scale>
          <a:sx n="87" d="100"/>
          <a:sy n="87" d="100"/>
        </p:scale>
        <p:origin x="972" y="78"/>
      </p:cViewPr>
      <p:guideLst>
        <p:guide orient="horz" pos="2160"/>
        <p:guide pos="2880"/>
      </p:guideLst>
    </p:cSldViewPr>
  </p:slideViewPr>
  <p:notesTextViewPr>
    <p:cViewPr>
      <p:scale>
        <a:sx n="100" d="100"/>
        <a:sy n="100" d="100"/>
      </p:scale>
      <p:origin x="0" y="-432"/>
    </p:cViewPr>
  </p:notesTextViewPr>
  <p:notesViewPr>
    <p:cSldViewPr snapToGrid="0" snapToObjects="1">
      <p:cViewPr varScale="1">
        <p:scale>
          <a:sx n="81" d="100"/>
          <a:sy n="81" d="100"/>
        </p:scale>
        <p:origin x="316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418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098" y="0"/>
            <a:ext cx="2944958" cy="494186"/>
          </a:xfrm>
          <a:prstGeom prst="rect">
            <a:avLst/>
          </a:prstGeom>
        </p:spPr>
        <p:txBody>
          <a:bodyPr vert="horz" lIns="91440" tIns="45720" rIns="91440" bIns="45720" rtlCol="0"/>
          <a:lstStyle>
            <a:lvl1pPr algn="r">
              <a:defRPr sz="1200"/>
            </a:lvl1pPr>
          </a:lstStyle>
          <a:p>
            <a:fld id="{83AC5F2B-29C9-40FE-9356-C732E2AFBA51}" type="datetimeFigureOut">
              <a:rPr lang="en-GB" smtClean="0"/>
              <a:t>14/01/2020</a:t>
            </a:fld>
            <a:endParaRPr lang="en-GB"/>
          </a:p>
        </p:txBody>
      </p:sp>
      <p:sp>
        <p:nvSpPr>
          <p:cNvPr id="4" name="Footer Placeholder 3"/>
          <p:cNvSpPr>
            <a:spLocks noGrp="1"/>
          </p:cNvSpPr>
          <p:nvPr>
            <p:ph type="ftr" sz="quarter" idx="2"/>
          </p:nvPr>
        </p:nvSpPr>
        <p:spPr>
          <a:xfrm>
            <a:off x="0" y="9378477"/>
            <a:ext cx="2944958" cy="49418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098" y="9378477"/>
            <a:ext cx="2944958" cy="494186"/>
          </a:xfrm>
          <a:prstGeom prst="rect">
            <a:avLst/>
          </a:prstGeom>
        </p:spPr>
        <p:txBody>
          <a:bodyPr vert="horz" lIns="91440" tIns="45720" rIns="91440" bIns="45720" rtlCol="0" anchor="b"/>
          <a:lstStyle>
            <a:lvl1pPr algn="r">
              <a:defRPr sz="1200"/>
            </a:lvl1pPr>
          </a:lstStyle>
          <a:p>
            <a:fld id="{756AFFDF-EB7B-4342-A8C8-9575FA46EB7C}" type="slidenum">
              <a:rPr lang="en-GB" smtClean="0"/>
              <a:t>‹#›</a:t>
            </a:fld>
            <a:endParaRPr lang="en-GB"/>
          </a:p>
        </p:txBody>
      </p:sp>
    </p:spTree>
    <p:extLst>
      <p:ext uri="{BB962C8B-B14F-4D97-AF65-F5344CB8AC3E}">
        <p14:creationId xmlns:p14="http://schemas.microsoft.com/office/powerpoint/2010/main" val="35998229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82123E30-FC06-4A8B-899F-9BD5CCADD438}" type="datetimeFigureOut">
              <a:rPr lang="en-GB" smtClean="0"/>
              <a:t>14/01/2020</a:t>
            </a:fld>
            <a:endParaRPr lang="en-GB"/>
          </a:p>
        </p:txBody>
      </p:sp>
      <p:sp>
        <p:nvSpPr>
          <p:cNvPr id="4" name="Slide Image Placeholder 3"/>
          <p:cNvSpPr>
            <a:spLocks noGrp="1" noRot="1" noChangeAspect="1"/>
          </p:cNvSpPr>
          <p:nvPr>
            <p:ph type="sldImg" idx="2"/>
          </p:nvPr>
        </p:nvSpPr>
        <p:spPr>
          <a:xfrm>
            <a:off x="1177925" y="1235075"/>
            <a:ext cx="4441825" cy="3330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B78437F2-A9A6-4873-BCE3-D0868C111E94}" type="slidenum">
              <a:rPr lang="en-GB" smtClean="0"/>
              <a:t>‹#›</a:t>
            </a:fld>
            <a:endParaRPr lang="en-GB"/>
          </a:p>
        </p:txBody>
      </p:sp>
    </p:spTree>
    <p:extLst>
      <p:ext uri="{BB962C8B-B14F-4D97-AF65-F5344CB8AC3E}">
        <p14:creationId xmlns:p14="http://schemas.microsoft.com/office/powerpoint/2010/main" val="3561615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Colin Edwards – I am responsible for that part of Scottish Governments forestry approach that is covered in the Biodiversity section of the UKFS: covering interpretation, evidence gathering and research, strategic planning, regulation and compliance. </a:t>
            </a:r>
          </a:p>
        </p:txBody>
      </p:sp>
      <p:sp>
        <p:nvSpPr>
          <p:cNvPr id="4" name="Slide Number Placeholder 3"/>
          <p:cNvSpPr>
            <a:spLocks noGrp="1"/>
          </p:cNvSpPr>
          <p:nvPr>
            <p:ph type="sldNum" sz="quarter" idx="10"/>
          </p:nvPr>
        </p:nvSpPr>
        <p:spPr/>
        <p:txBody>
          <a:bodyPr/>
          <a:lstStyle/>
          <a:p>
            <a:fld id="{B78437F2-A9A6-4873-BCE3-D0868C111E94}" type="slidenum">
              <a:rPr lang="en-GB" smtClean="0"/>
              <a:t>1</a:t>
            </a:fld>
            <a:endParaRPr lang="en-GB"/>
          </a:p>
        </p:txBody>
      </p:sp>
    </p:spTree>
    <p:extLst>
      <p:ext uri="{BB962C8B-B14F-4D97-AF65-F5344CB8AC3E}">
        <p14:creationId xmlns:p14="http://schemas.microsoft.com/office/powerpoint/2010/main" val="3993429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effectLst/>
              </a:rPr>
              <a:t>From evidence from ice cores, Carbon dioxide levels have in the last decades doubled what they have been over the last 800,000 years.  The last time they were at current levels was </a:t>
            </a:r>
            <a:r>
              <a:rPr lang="en-GB" sz="1200" dirty="0" err="1" smtClean="0">
                <a:effectLst/>
              </a:rPr>
              <a:t>3m</a:t>
            </a:r>
            <a:r>
              <a:rPr lang="en-GB" sz="1200" dirty="0" smtClean="0">
                <a:effectLst/>
              </a:rPr>
              <a:t> years ago before humans lived on the earth and when sea levels were </a:t>
            </a:r>
            <a:r>
              <a:rPr lang="en-GB" sz="1200" dirty="0" err="1" smtClean="0">
                <a:effectLst/>
              </a:rPr>
              <a:t>20m</a:t>
            </a:r>
            <a:r>
              <a:rPr lang="en-GB" sz="1200" dirty="0" smtClean="0">
                <a:effectLst/>
              </a:rPr>
              <a:t> higher.  This highlights the problem to be fixed.  We’re faced with a choice now as to the action to take if we are to keep within target temperature increases. The cost of cutting emissions is much, much, much less than the cost of adapting. Globally we need to be net zero in emissions of all greenhouse gases by the </a:t>
            </a:r>
            <a:r>
              <a:rPr lang="en-GB" sz="1200" dirty="0" err="1" smtClean="0">
                <a:effectLst/>
              </a:rPr>
              <a:t>2070s</a:t>
            </a:r>
            <a:r>
              <a:rPr lang="en-GB" sz="1200" dirty="0" smtClean="0">
                <a:effectLst/>
              </a:rPr>
              <a:t>.  Scotland and the UK have more ambitious targets because we are a mature, well-developed economy.  </a:t>
            </a:r>
            <a:endParaRPr lang="en-GB" dirty="0" smtClean="0">
              <a:effectLst/>
            </a:endParaRPr>
          </a:p>
          <a:p>
            <a:r>
              <a:rPr lang="en-GB" sz="1200" dirty="0" smtClean="0">
                <a:effectLst/>
              </a:rPr>
              <a:t> </a:t>
            </a:r>
            <a:endParaRPr lang="en-GB" dirty="0" smtClean="0">
              <a:effectLst/>
            </a:endParaRPr>
          </a:p>
          <a:p>
            <a:r>
              <a:rPr lang="en-GB" sz="1200" dirty="0" smtClean="0">
                <a:effectLst/>
              </a:rPr>
              <a:t> Emissions from peatlands will be included in the inventory (on which targets are based) by 2024 which will make reductions harder to achieve.</a:t>
            </a:r>
            <a:endParaRPr lang="en-GB" dirty="0" smtClean="0">
              <a:effectLst/>
            </a:endParaRPr>
          </a:p>
          <a:p>
            <a:r>
              <a:rPr lang="en-GB" sz="1200" dirty="0" smtClean="0">
                <a:effectLst/>
              </a:rPr>
              <a:t> </a:t>
            </a:r>
            <a:endParaRPr lang="en-GB"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Investing in </a:t>
            </a:r>
            <a:r>
              <a:rPr lang="en-GB" sz="1200" b="1" kern="1200" dirty="0" smtClean="0">
                <a:solidFill>
                  <a:schemeClr val="tx1"/>
                </a:solidFill>
                <a:effectLst/>
                <a:latin typeface="+mn-lt"/>
                <a:ea typeface="+mn-ea"/>
                <a:cs typeface="+mn-cs"/>
              </a:rPr>
              <a:t>tree planting</a:t>
            </a:r>
            <a:r>
              <a:rPr lang="en-GB" sz="1200" kern="1200" dirty="0" smtClean="0">
                <a:solidFill>
                  <a:schemeClr val="tx1"/>
                </a:solidFill>
                <a:effectLst/>
                <a:latin typeface="+mn-lt"/>
                <a:ea typeface="+mn-ea"/>
                <a:cs typeface="+mn-cs"/>
              </a:rPr>
              <a:t> should also reflect their value for biodiversity.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sz="1200" dirty="0" smtClean="0">
                <a:effectLst/>
              </a:rPr>
              <a:t>Emissions reductions won’t happen by magic.  The policies that are made by governments in the next 12 months will determine what happens in the next 30 years, which will matter for the next 1000 years or more.</a:t>
            </a:r>
            <a:endParaRPr lang="en-GB" dirty="0" smtClean="0">
              <a:effectLst/>
            </a:endParaRPr>
          </a:p>
          <a:p>
            <a:r>
              <a:rPr lang="en-GB" sz="1200" dirty="0" smtClean="0">
                <a:effectLst/>
              </a:rPr>
              <a:t> </a:t>
            </a:r>
            <a:endParaRPr lang="en-GB" dirty="0" smtClean="0">
              <a:effectLst/>
            </a:endParaRPr>
          </a:p>
          <a:p>
            <a:r>
              <a:rPr lang="en-GB" sz="1200" dirty="0" smtClean="0">
                <a:effectLst/>
              </a:rPr>
              <a:t>The UK can’t achieve net zero emissions by 2050 without Scotland achieving net zero by 2045.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smtClean="0">
              <a:effectLst/>
            </a:endParaRPr>
          </a:p>
          <a:p>
            <a:endParaRPr lang="en-GB" dirty="0" smtClean="0">
              <a:effectLst/>
            </a:endParaRPr>
          </a:p>
        </p:txBody>
      </p:sp>
      <p:sp>
        <p:nvSpPr>
          <p:cNvPr id="4" name="Slide Number Placeholder 3"/>
          <p:cNvSpPr>
            <a:spLocks noGrp="1"/>
          </p:cNvSpPr>
          <p:nvPr>
            <p:ph type="sldNum" sz="quarter" idx="10"/>
          </p:nvPr>
        </p:nvSpPr>
        <p:spPr/>
        <p:txBody>
          <a:bodyPr/>
          <a:lstStyle/>
          <a:p>
            <a:fld id="{33C33E29-776B-4E8C-A2AD-E7C6F635DC55}" type="slidenum">
              <a:rPr lang="en-GB" smtClean="0"/>
              <a:t>2</a:t>
            </a:fld>
            <a:endParaRPr lang="en-GB"/>
          </a:p>
        </p:txBody>
      </p:sp>
    </p:spTree>
    <p:extLst>
      <p:ext uri="{BB962C8B-B14F-4D97-AF65-F5344CB8AC3E}">
        <p14:creationId xmlns:p14="http://schemas.microsoft.com/office/powerpoint/2010/main" val="1103316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Sustainable Forest Management, as delivered by UKFS compliant forestry, is</a:t>
            </a:r>
            <a:r>
              <a:rPr lang="en-GB" baseline="0" dirty="0" smtClean="0"/>
              <a:t> a legitimate use of our land base in Scotland and land owners are encouraged to come forward with suggested areas of land for planting to enable the Scot Gov targets to be achieved. </a:t>
            </a:r>
            <a:endParaRPr lang="en-GB" dirty="0"/>
          </a:p>
        </p:txBody>
      </p:sp>
      <p:sp>
        <p:nvSpPr>
          <p:cNvPr id="4" name="Slide Number Placeholder 3"/>
          <p:cNvSpPr>
            <a:spLocks noGrp="1"/>
          </p:cNvSpPr>
          <p:nvPr>
            <p:ph type="sldNum" sz="quarter" idx="10"/>
          </p:nvPr>
        </p:nvSpPr>
        <p:spPr/>
        <p:txBody>
          <a:bodyPr/>
          <a:lstStyle/>
          <a:p>
            <a:fld id="{B78437F2-A9A6-4873-BCE3-D0868C111E94}" type="slidenum">
              <a:rPr lang="en-GB" smtClean="0"/>
              <a:t>3</a:t>
            </a:fld>
            <a:endParaRPr lang="en-GB"/>
          </a:p>
        </p:txBody>
      </p:sp>
    </p:spTree>
    <p:extLst>
      <p:ext uri="{BB962C8B-B14F-4D97-AF65-F5344CB8AC3E}">
        <p14:creationId xmlns:p14="http://schemas.microsoft.com/office/powerpoint/2010/main" val="1240488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 We </a:t>
            </a:r>
            <a:r>
              <a:rPr lang="en-GB" dirty="0" smtClean="0"/>
              <a:t>will all </a:t>
            </a:r>
            <a:r>
              <a:rPr lang="en-GB" dirty="0" smtClean="0"/>
              <a:t>also have </a:t>
            </a:r>
            <a:r>
              <a:rPr lang="en-GB" dirty="0" smtClean="0"/>
              <a:t>heard</a:t>
            </a:r>
            <a:r>
              <a:rPr lang="en-GB" baseline="0" dirty="0" smtClean="0"/>
              <a:t> about the biodiversity crisis which requires international responses. There is a need for a fundamental …. Values (</a:t>
            </a:r>
            <a:r>
              <a:rPr lang="en-GB" baseline="0" dirty="0" err="1" smtClean="0"/>
              <a:t>IPBES</a:t>
            </a:r>
            <a:r>
              <a:rPr lang="en-GB" baseline="0" dirty="0" smtClean="0"/>
              <a:t> 2019). That includes thinking about our international impacts caused by the importing of wood products - If we are to take our biodiversity responsibilities seriously we need to recognise the role we have at home and not continue to offshore our responsibilities to other countries. </a:t>
            </a:r>
            <a:endParaRPr lang="en-GB" dirty="0"/>
          </a:p>
        </p:txBody>
      </p:sp>
      <p:sp>
        <p:nvSpPr>
          <p:cNvPr id="4" name="Slide Number Placeholder 3"/>
          <p:cNvSpPr>
            <a:spLocks noGrp="1"/>
          </p:cNvSpPr>
          <p:nvPr>
            <p:ph type="sldNum" sz="quarter" idx="10"/>
          </p:nvPr>
        </p:nvSpPr>
        <p:spPr/>
        <p:txBody>
          <a:bodyPr/>
          <a:lstStyle/>
          <a:p>
            <a:fld id="{B78437F2-A9A6-4873-BCE3-D0868C111E94}" type="slidenum">
              <a:rPr lang="en-GB" smtClean="0"/>
              <a:t>4</a:t>
            </a:fld>
            <a:endParaRPr lang="en-GB"/>
          </a:p>
        </p:txBody>
      </p:sp>
    </p:spTree>
    <p:extLst>
      <p:ext uri="{BB962C8B-B14F-4D97-AF65-F5344CB8AC3E}">
        <p14:creationId xmlns:p14="http://schemas.microsoft.com/office/powerpoint/2010/main" val="3859458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Where does that place us today ? Going forward for all of us here today business as usual is not a</a:t>
            </a:r>
            <a:r>
              <a:rPr lang="en-GB" baseline="0" dirty="0" smtClean="0"/>
              <a:t> option that can be legitimately defended – change is needed and its needed now.</a:t>
            </a:r>
          </a:p>
          <a:p>
            <a:endParaRPr lang="en-GB" baseline="0" dirty="0" smtClean="0"/>
          </a:p>
          <a:p>
            <a:r>
              <a:rPr lang="en-GB" baseline="0" dirty="0" smtClean="0"/>
              <a:t>Firstly - Forests and woodlands have an important contribution towards biodiversity and ecosystem services this needs to be supported outwith the forestry sector and the contribution we make improved further.</a:t>
            </a:r>
          </a:p>
          <a:p>
            <a:endParaRPr lang="en-GB" baseline="0" dirty="0" smtClean="0"/>
          </a:p>
          <a:p>
            <a:r>
              <a:rPr lang="en-GB" baseline="0" dirty="0" smtClean="0"/>
              <a:t>Secondly UKFS compliance is still required as we strive to deliver SG targets, which includes other targets such as the native woodland target under SBS </a:t>
            </a:r>
            <a:r>
              <a:rPr lang="en-GB" baseline="0" dirty="0" smtClean="0"/>
              <a:t>(</a:t>
            </a:r>
            <a:r>
              <a:rPr lang="en-GB" sz="1200" b="1" u="sng" kern="1200" dirty="0" smtClean="0">
                <a:solidFill>
                  <a:schemeClr val="tx1"/>
                </a:solidFill>
                <a:effectLst/>
                <a:latin typeface="+mn-lt"/>
                <a:ea typeface="+mn-ea"/>
                <a:cs typeface="+mn-cs"/>
              </a:rPr>
              <a:t>In 2018-19</a:t>
            </a:r>
            <a:r>
              <a:rPr lang="en-GB" sz="1200" b="1" u="sng" kern="1200" baseline="0" dirty="0" smtClean="0">
                <a:solidFill>
                  <a:schemeClr val="tx1"/>
                </a:solidFill>
                <a:effectLst/>
                <a:latin typeface="+mn-lt"/>
                <a:ea typeface="+mn-ea"/>
                <a:cs typeface="+mn-cs"/>
              </a:rPr>
              <a:t> </a:t>
            </a:r>
            <a:r>
              <a:rPr lang="en-GB" sz="1200" b="1" u="sng" kern="1200" dirty="0" smtClean="0">
                <a:solidFill>
                  <a:schemeClr val="tx1"/>
                </a:solidFill>
                <a:effectLst/>
                <a:latin typeface="+mn-lt"/>
                <a:ea typeface="+mn-ea"/>
                <a:cs typeface="+mn-cs"/>
              </a:rPr>
              <a:t>of  11,210 ha - 4,436 </a:t>
            </a:r>
            <a:r>
              <a:rPr lang="en-GB" sz="1200" b="1" u="sng" kern="1200" smtClean="0">
                <a:solidFill>
                  <a:schemeClr val="tx1"/>
                </a:solidFill>
                <a:effectLst/>
                <a:latin typeface="+mn-lt"/>
                <a:ea typeface="+mn-ea"/>
                <a:cs typeface="+mn-cs"/>
              </a:rPr>
              <a:t>ha was native </a:t>
            </a:r>
            <a:r>
              <a:rPr lang="en-GB" sz="1200" b="1" u="sng" kern="1200" dirty="0" smtClean="0">
                <a:solidFill>
                  <a:schemeClr val="tx1"/>
                </a:solidFill>
                <a:effectLst/>
                <a:latin typeface="+mn-lt"/>
                <a:ea typeface="+mn-ea"/>
                <a:cs typeface="+mn-cs"/>
              </a:rPr>
              <a:t>woodland. </a:t>
            </a:r>
            <a:endParaRPr lang="en-GB" sz="1200" kern="1200" dirty="0" smtClean="0">
              <a:solidFill>
                <a:schemeClr val="tx1"/>
              </a:solidFill>
              <a:effectLst/>
              <a:latin typeface="+mn-lt"/>
              <a:ea typeface="+mn-ea"/>
              <a:cs typeface="+mn-cs"/>
            </a:endParaRPr>
          </a:p>
          <a:p>
            <a:endParaRPr lang="en-GB" baseline="0" dirty="0" smtClean="0"/>
          </a:p>
          <a:p>
            <a:r>
              <a:rPr lang="en-GB" baseline="0" dirty="0" smtClean="0"/>
              <a:t>So while we deliver new afforestation UKFS will remain as the minimum compliance requirement for SRDP supported afforestation (and other forestry activities) </a:t>
            </a:r>
            <a:r>
              <a:rPr lang="en-GB" dirty="0" smtClean="0"/>
              <a:t> </a:t>
            </a:r>
          </a:p>
          <a:p>
            <a:endParaRPr lang="en-GB" dirty="0" smtClean="0"/>
          </a:p>
          <a:p>
            <a:r>
              <a:rPr lang="en-GB" dirty="0" smtClean="0"/>
              <a:t>Thirdly - </a:t>
            </a:r>
            <a:r>
              <a:rPr lang="en-GB" sz="1200" kern="1200" dirty="0" smtClean="0">
                <a:solidFill>
                  <a:schemeClr val="tx1"/>
                </a:solidFill>
                <a:latin typeface="+mn-lt"/>
                <a:ea typeface="Calibri" panose="020F0502020204030204" pitchFamily="34" charset="0"/>
                <a:cs typeface="Times New Roman" panose="02020603050405020304" pitchFamily="18" charset="0"/>
              </a:rPr>
              <a:t>we need to make available more relevant information for land owners and regulators so that risks and opportunities are presented</a:t>
            </a:r>
            <a:r>
              <a:rPr lang="en-GB" sz="1200" kern="1200" baseline="0" dirty="0" smtClean="0">
                <a:solidFill>
                  <a:schemeClr val="tx1"/>
                </a:solidFill>
                <a:latin typeface="+mn-lt"/>
                <a:ea typeface="Calibri" panose="020F0502020204030204" pitchFamily="34" charset="0"/>
                <a:cs typeface="Times New Roman" panose="02020603050405020304" pitchFamily="18" charset="0"/>
              </a:rPr>
              <a:t> equally and considered before decisions are made. </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B78437F2-A9A6-4873-BCE3-D0868C111E94}" type="slidenum">
              <a:rPr lang="en-GB" smtClean="0"/>
              <a:t>5</a:t>
            </a:fld>
            <a:endParaRPr lang="en-GB"/>
          </a:p>
        </p:txBody>
      </p:sp>
    </p:spTree>
    <p:extLst>
      <p:ext uri="{BB962C8B-B14F-4D97-AF65-F5344CB8AC3E}">
        <p14:creationId xmlns:p14="http://schemas.microsoft.com/office/powerpoint/2010/main" val="2977915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good to know that RSPB recognises and supports Scot Gov planting targets, and the guidance we have started to provide to the </a:t>
            </a:r>
            <a:r>
              <a:rPr lang="en-GB" dirty="0" smtClean="0"/>
              <a:t>sector, and we want to work collaboratively with stakeholders to deliver targets. </a:t>
            </a:r>
            <a:endParaRPr lang="en-GB" dirty="0" smtClean="0"/>
          </a:p>
          <a:p>
            <a:endParaRPr lang="en-GB" dirty="0" smtClean="0"/>
          </a:p>
          <a:p>
            <a:r>
              <a:rPr lang="en-GB" dirty="0" smtClean="0"/>
              <a:t>Their recent policy</a:t>
            </a:r>
            <a:r>
              <a:rPr lang="en-GB" baseline="0" dirty="0" smtClean="0"/>
              <a:t> team document </a:t>
            </a:r>
            <a:r>
              <a:rPr lang="en-GB" baseline="0" dirty="0" smtClean="0"/>
              <a:t>suggests there are areas </a:t>
            </a:r>
            <a:r>
              <a:rPr lang="en-GB" baseline="0" dirty="0" smtClean="0"/>
              <a:t>where ‘right tree in the right place’ can be supported – </a:t>
            </a:r>
            <a:r>
              <a:rPr lang="en-GB" baseline="0" dirty="0" smtClean="0"/>
              <a:t>they suggest a </a:t>
            </a:r>
            <a:r>
              <a:rPr lang="en-GB" baseline="0" dirty="0" smtClean="0"/>
              <a:t>strategic approach </a:t>
            </a:r>
            <a:r>
              <a:rPr lang="en-GB" baseline="0" dirty="0" smtClean="0"/>
              <a:t>is used to </a:t>
            </a:r>
            <a:r>
              <a:rPr lang="en-GB" baseline="0" dirty="0" smtClean="0"/>
              <a:t>identifying suitable areas for expansion </a:t>
            </a:r>
            <a:r>
              <a:rPr lang="en-GB" baseline="0" dirty="0" smtClean="0"/>
              <a:t>.additionally as </a:t>
            </a:r>
            <a:r>
              <a:rPr lang="en-GB" baseline="0" dirty="0" smtClean="0"/>
              <a:t>already identified today alternative locations are not always </a:t>
            </a:r>
            <a:r>
              <a:rPr lang="en-GB" baseline="0" dirty="0" smtClean="0"/>
              <a:t>readily available </a:t>
            </a:r>
            <a:r>
              <a:rPr lang="en-GB" baseline="0" dirty="0" smtClean="0"/>
              <a:t>– and it is the legitimate right of all land owners to decide what and how their land will be </a:t>
            </a:r>
            <a:r>
              <a:rPr lang="en-GB" baseline="0" dirty="0" smtClean="0"/>
              <a:t>used. </a:t>
            </a:r>
            <a:endParaRPr lang="en-GB" dirty="0"/>
          </a:p>
        </p:txBody>
      </p:sp>
      <p:sp>
        <p:nvSpPr>
          <p:cNvPr id="4" name="Slide Number Placeholder 3"/>
          <p:cNvSpPr>
            <a:spLocks noGrp="1"/>
          </p:cNvSpPr>
          <p:nvPr>
            <p:ph type="sldNum" sz="quarter" idx="10"/>
          </p:nvPr>
        </p:nvSpPr>
        <p:spPr/>
        <p:txBody>
          <a:bodyPr/>
          <a:lstStyle/>
          <a:p>
            <a:fld id="{B78437F2-A9A6-4873-BCE3-D0868C111E94}" type="slidenum">
              <a:rPr lang="en-GB" smtClean="0"/>
              <a:t>6</a:t>
            </a:fld>
            <a:endParaRPr lang="en-GB"/>
          </a:p>
        </p:txBody>
      </p:sp>
    </p:spTree>
    <p:extLst>
      <p:ext uri="{BB962C8B-B14F-4D97-AF65-F5344CB8AC3E}">
        <p14:creationId xmlns:p14="http://schemas.microsoft.com/office/powerpoint/2010/main" val="4147668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BG we commissioned work building on Phil Warren’s earlier </a:t>
            </a:r>
            <a:r>
              <a:rPr lang="en-GB" dirty="0" smtClean="0"/>
              <a:t>strategic work </a:t>
            </a:r>
            <a:r>
              <a:rPr lang="en-GB" dirty="0" smtClean="0"/>
              <a:t>on the </a:t>
            </a:r>
            <a:r>
              <a:rPr lang="en-GB" dirty="0" smtClean="0"/>
              <a:t>South </a:t>
            </a:r>
            <a:r>
              <a:rPr lang="en-GB" dirty="0" smtClean="0"/>
              <a:t>Scotland population – to help take a landscape / strategic response using multiple lines of evidence. </a:t>
            </a:r>
            <a:r>
              <a:rPr lang="en-GB" dirty="0" smtClean="0"/>
              <a:t>We intend using this evidence to help landowners understand the importance of some areas for BG, but also to identify strategic areas where afforestation can be supported and the</a:t>
            </a:r>
            <a:r>
              <a:rPr lang="en-GB" baseline="0" dirty="0" smtClean="0"/>
              <a:t> route to approval made easier.</a:t>
            </a:r>
            <a:endParaRPr lang="en-GB" dirty="0" smtClean="0"/>
          </a:p>
          <a:p>
            <a:endParaRPr lang="en-GB" dirty="0" smtClean="0"/>
          </a:p>
          <a:p>
            <a:r>
              <a:rPr lang="en-GB" dirty="0" smtClean="0"/>
              <a:t>For</a:t>
            </a:r>
            <a:r>
              <a:rPr lang="en-GB" baseline="0" dirty="0" smtClean="0"/>
              <a:t> waders a</a:t>
            </a:r>
            <a:r>
              <a:rPr lang="en-GB" dirty="0" smtClean="0"/>
              <a:t> strategic approach was initiated </a:t>
            </a:r>
            <a:r>
              <a:rPr lang="en-GB" dirty="0" smtClean="0"/>
              <a:t>with commissioned work in </a:t>
            </a:r>
            <a:r>
              <a:rPr lang="en-GB" dirty="0" smtClean="0"/>
              <a:t>2018 with joint work to model important ground nesting wader</a:t>
            </a:r>
            <a:r>
              <a:rPr lang="en-GB" baseline="0" dirty="0" smtClean="0"/>
              <a:t> areas or ‘hotspots’ these sensitivity maps can hopefully be used to inform landowners well in advance of their schemes being designed – so that an informed approach to the woodland design can be taken early – so that the most valuable areas can be protected, and less important areas given stronger support for expansion. This approach still requires consensus/agreement on what constitutes an important area – and agreement on what an appropriate response would be in each case. These are not constraint maps that can be used to dictate where or where not forestry will be </a:t>
            </a:r>
            <a:r>
              <a:rPr lang="en-GB" baseline="0" dirty="0" smtClean="0"/>
              <a:t>supported – but help provide landowners with earlier indications of the relative importance of land they own or manage.  Work is need to translate that into support for the forest sector while protecting existing important breeding populations. </a:t>
            </a:r>
            <a:endParaRPr lang="en-GB" dirty="0"/>
          </a:p>
        </p:txBody>
      </p:sp>
      <p:sp>
        <p:nvSpPr>
          <p:cNvPr id="4" name="Slide Number Placeholder 3"/>
          <p:cNvSpPr>
            <a:spLocks noGrp="1"/>
          </p:cNvSpPr>
          <p:nvPr>
            <p:ph type="sldNum" sz="quarter" idx="10"/>
          </p:nvPr>
        </p:nvSpPr>
        <p:spPr/>
        <p:txBody>
          <a:bodyPr/>
          <a:lstStyle/>
          <a:p>
            <a:fld id="{B78437F2-A9A6-4873-BCE3-D0868C111E94}" type="slidenum">
              <a:rPr lang="en-GB" smtClean="0"/>
              <a:t>7</a:t>
            </a:fld>
            <a:endParaRPr lang="en-GB"/>
          </a:p>
        </p:txBody>
      </p:sp>
    </p:spTree>
    <p:extLst>
      <p:ext uri="{BB962C8B-B14F-4D97-AF65-F5344CB8AC3E}">
        <p14:creationId xmlns:p14="http://schemas.microsoft.com/office/powerpoint/2010/main" val="2071237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Additionally we have developed more detailed guidance </a:t>
            </a:r>
            <a:r>
              <a:rPr lang="en-GB" dirty="0" smtClean="0"/>
              <a:t>specifically for curlew because the existing guidance for protected bird species was inappropriate –</a:t>
            </a:r>
            <a:r>
              <a:rPr lang="en-GB" baseline="0" dirty="0" smtClean="0"/>
              <a:t> by providing this information early we hope more appropriate schemes come forward, or have considered and incorporated appropriate mitigation into design plans. Early discussion with specialists is essential in important areas. We would anticipate stakeholder groups – such as RSPB, BCS etc – help identify suitable areas for woodland expansion, and help landowners understand the positive and negative aspects of any proposal.   </a:t>
            </a:r>
            <a:endParaRPr lang="en-GB" dirty="0"/>
          </a:p>
        </p:txBody>
      </p:sp>
      <p:sp>
        <p:nvSpPr>
          <p:cNvPr id="4" name="Slide Number Placeholder 3"/>
          <p:cNvSpPr>
            <a:spLocks noGrp="1"/>
          </p:cNvSpPr>
          <p:nvPr>
            <p:ph type="sldNum" sz="quarter" idx="10"/>
          </p:nvPr>
        </p:nvSpPr>
        <p:spPr/>
        <p:txBody>
          <a:bodyPr/>
          <a:lstStyle/>
          <a:p>
            <a:fld id="{B78437F2-A9A6-4873-BCE3-D0868C111E94}" type="slidenum">
              <a:rPr lang="en-GB" smtClean="0"/>
              <a:t>8</a:t>
            </a:fld>
            <a:endParaRPr lang="en-GB"/>
          </a:p>
        </p:txBody>
      </p:sp>
    </p:spTree>
    <p:extLst>
      <p:ext uri="{BB962C8B-B14F-4D97-AF65-F5344CB8AC3E}">
        <p14:creationId xmlns:p14="http://schemas.microsoft.com/office/powerpoint/2010/main" val="3773954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8437F2-A9A6-4873-BCE3-D0868C111E94}" type="slidenum">
              <a:rPr lang="en-GB" smtClean="0"/>
              <a:t>9</a:t>
            </a:fld>
            <a:endParaRPr lang="en-GB"/>
          </a:p>
        </p:txBody>
      </p:sp>
    </p:spTree>
    <p:extLst>
      <p:ext uri="{BB962C8B-B14F-4D97-AF65-F5344CB8AC3E}">
        <p14:creationId xmlns:p14="http://schemas.microsoft.com/office/powerpoint/2010/main" val="1721470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92581EB-2D82-5149-9128-B3359B8B3082}"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4E090B-93BC-B443-BA5C-37ED107E2619}" type="slidenum">
              <a:rPr lang="en-US" smtClean="0"/>
              <a:t>‹#›</a:t>
            </a:fld>
            <a:endParaRPr lang="en-US"/>
          </a:p>
        </p:txBody>
      </p:sp>
    </p:spTree>
    <p:extLst>
      <p:ext uri="{BB962C8B-B14F-4D97-AF65-F5344CB8AC3E}">
        <p14:creationId xmlns:p14="http://schemas.microsoft.com/office/powerpoint/2010/main" val="10769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92581EB-2D82-5149-9128-B3359B8B3082}"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4E090B-93BC-B443-BA5C-37ED107E2619}" type="slidenum">
              <a:rPr lang="en-US" smtClean="0"/>
              <a:t>‹#›</a:t>
            </a:fld>
            <a:endParaRPr lang="en-US"/>
          </a:p>
        </p:txBody>
      </p:sp>
    </p:spTree>
    <p:extLst>
      <p:ext uri="{BB962C8B-B14F-4D97-AF65-F5344CB8AC3E}">
        <p14:creationId xmlns:p14="http://schemas.microsoft.com/office/powerpoint/2010/main" val="651095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92581EB-2D82-5149-9128-B3359B8B3082}"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4E090B-93BC-B443-BA5C-37ED107E2619}" type="slidenum">
              <a:rPr lang="en-US" smtClean="0"/>
              <a:t>‹#›</a:t>
            </a:fld>
            <a:endParaRPr lang="en-US"/>
          </a:p>
        </p:txBody>
      </p:sp>
    </p:spTree>
    <p:extLst>
      <p:ext uri="{BB962C8B-B14F-4D97-AF65-F5344CB8AC3E}">
        <p14:creationId xmlns:p14="http://schemas.microsoft.com/office/powerpoint/2010/main" val="682961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92581EB-2D82-5149-9128-B3359B8B3082}"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4E090B-93BC-B443-BA5C-37ED107E2619}" type="slidenum">
              <a:rPr lang="en-US" smtClean="0"/>
              <a:t>‹#›</a:t>
            </a:fld>
            <a:endParaRPr lang="en-US"/>
          </a:p>
        </p:txBody>
      </p:sp>
    </p:spTree>
    <p:extLst>
      <p:ext uri="{BB962C8B-B14F-4D97-AF65-F5344CB8AC3E}">
        <p14:creationId xmlns:p14="http://schemas.microsoft.com/office/powerpoint/2010/main" val="181591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92581EB-2D82-5149-9128-B3359B8B3082}"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4E090B-93BC-B443-BA5C-37ED107E2619}" type="slidenum">
              <a:rPr lang="en-US" smtClean="0"/>
              <a:t>‹#›</a:t>
            </a:fld>
            <a:endParaRPr lang="en-US"/>
          </a:p>
        </p:txBody>
      </p:sp>
    </p:spTree>
    <p:extLst>
      <p:ext uri="{BB962C8B-B14F-4D97-AF65-F5344CB8AC3E}">
        <p14:creationId xmlns:p14="http://schemas.microsoft.com/office/powerpoint/2010/main" val="320345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92581EB-2D82-5149-9128-B3359B8B3082}"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4E090B-93BC-B443-BA5C-37ED107E2619}" type="slidenum">
              <a:rPr lang="en-US" smtClean="0"/>
              <a:t>‹#›</a:t>
            </a:fld>
            <a:endParaRPr lang="en-US"/>
          </a:p>
        </p:txBody>
      </p:sp>
    </p:spTree>
    <p:extLst>
      <p:ext uri="{BB962C8B-B14F-4D97-AF65-F5344CB8AC3E}">
        <p14:creationId xmlns:p14="http://schemas.microsoft.com/office/powerpoint/2010/main" val="106330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92581EB-2D82-5149-9128-B3359B8B3082}"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4E090B-93BC-B443-BA5C-37ED107E2619}" type="slidenum">
              <a:rPr lang="en-US" smtClean="0"/>
              <a:t>‹#›</a:t>
            </a:fld>
            <a:endParaRPr lang="en-US"/>
          </a:p>
        </p:txBody>
      </p:sp>
    </p:spTree>
    <p:extLst>
      <p:ext uri="{BB962C8B-B14F-4D97-AF65-F5344CB8AC3E}">
        <p14:creationId xmlns:p14="http://schemas.microsoft.com/office/powerpoint/2010/main" val="679154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92581EB-2D82-5149-9128-B3359B8B3082}"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4E090B-93BC-B443-BA5C-37ED107E2619}" type="slidenum">
              <a:rPr lang="en-US" smtClean="0"/>
              <a:t>‹#›</a:t>
            </a:fld>
            <a:endParaRPr lang="en-US"/>
          </a:p>
        </p:txBody>
      </p:sp>
    </p:spTree>
    <p:extLst>
      <p:ext uri="{BB962C8B-B14F-4D97-AF65-F5344CB8AC3E}">
        <p14:creationId xmlns:p14="http://schemas.microsoft.com/office/powerpoint/2010/main" val="2868080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92581EB-2D82-5149-9128-B3359B8B3082}" type="datetimeFigureOut">
              <a:rPr lang="en-US" smtClean="0"/>
              <a:t>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4E090B-93BC-B443-BA5C-37ED107E2619}" type="slidenum">
              <a:rPr lang="en-US" smtClean="0"/>
              <a:t>‹#›</a:t>
            </a:fld>
            <a:endParaRPr lang="en-US"/>
          </a:p>
        </p:txBody>
      </p:sp>
    </p:spTree>
    <p:extLst>
      <p:ext uri="{BB962C8B-B14F-4D97-AF65-F5344CB8AC3E}">
        <p14:creationId xmlns:p14="http://schemas.microsoft.com/office/powerpoint/2010/main" val="3626599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92581EB-2D82-5149-9128-B3359B8B3082}" type="datetimeFigureOut">
              <a:rPr lang="en-US" smtClean="0"/>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4E090B-93BC-B443-BA5C-37ED107E2619}" type="slidenum">
              <a:rPr lang="en-US" smtClean="0"/>
              <a:t>‹#›</a:t>
            </a:fld>
            <a:endParaRPr lang="en-US"/>
          </a:p>
        </p:txBody>
      </p:sp>
    </p:spTree>
    <p:extLst>
      <p:ext uri="{BB962C8B-B14F-4D97-AF65-F5344CB8AC3E}">
        <p14:creationId xmlns:p14="http://schemas.microsoft.com/office/powerpoint/2010/main" val="188266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2581EB-2D82-5149-9128-B3359B8B3082}" type="datetimeFigureOut">
              <a:rPr lang="en-US" smtClean="0"/>
              <a:t>1/14/2020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4E090B-93BC-B443-BA5C-37ED107E2619}" type="slidenum">
              <a:rPr lang="en-US" smtClean="0"/>
              <a:t>‹#›</a:t>
            </a:fld>
            <a:endParaRPr lang="en-US"/>
          </a:p>
        </p:txBody>
      </p:sp>
    </p:spTree>
    <p:extLst>
      <p:ext uri="{BB962C8B-B14F-4D97-AF65-F5344CB8AC3E}">
        <p14:creationId xmlns:p14="http://schemas.microsoft.com/office/powerpoint/2010/main" val="1266254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92581EB-2D82-5149-9128-B3359B8B3082}"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4E090B-93BC-B443-BA5C-37ED107E2619}" type="slidenum">
              <a:rPr lang="en-US" smtClean="0"/>
              <a:t>‹#›</a:t>
            </a:fld>
            <a:endParaRPr lang="en-US"/>
          </a:p>
        </p:txBody>
      </p:sp>
    </p:spTree>
    <p:extLst>
      <p:ext uri="{BB962C8B-B14F-4D97-AF65-F5344CB8AC3E}">
        <p14:creationId xmlns:p14="http://schemas.microsoft.com/office/powerpoint/2010/main" val="4272421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 _bg.eps"/>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259860"/>
            <a:ext cx="9144000" cy="6461615"/>
          </a:xfrm>
          <a:prstGeom prst="rect">
            <a:avLst/>
          </a:prstGeom>
        </p:spPr>
      </p:pic>
      <p:sp>
        <p:nvSpPr>
          <p:cNvPr id="2" name="Title Placeholder 1"/>
          <p:cNvSpPr>
            <a:spLocks noGrp="1"/>
          </p:cNvSpPr>
          <p:nvPr>
            <p:ph type="title"/>
          </p:nvPr>
        </p:nvSpPr>
        <p:spPr>
          <a:xfrm>
            <a:off x="457200" y="12302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2652584"/>
            <a:ext cx="8229600" cy="3473579"/>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581EB-2D82-5149-9128-B3359B8B3082}" type="datetimeFigureOut">
              <a:rPr lang="en-US" smtClean="0"/>
              <a:t>1/14/2020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E090B-93BC-B443-BA5C-37ED107E2619}" type="slidenum">
              <a:rPr lang="en-US" smtClean="0"/>
              <a:t>‹#›</a:t>
            </a:fld>
            <a:endParaRPr lang="en-US"/>
          </a:p>
        </p:txBody>
      </p:sp>
      <p:pic>
        <p:nvPicPr>
          <p:cNvPr id="8" name="Picture 7" descr="sf-logo-linear-col.eps"/>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426207" y="414171"/>
            <a:ext cx="3389166" cy="753148"/>
          </a:xfrm>
          <a:prstGeom prst="rect">
            <a:avLst/>
          </a:prstGeom>
        </p:spPr>
      </p:pic>
      <p:pic>
        <p:nvPicPr>
          <p:cNvPr id="9" name="Picture 8" descr="ppt _bg.eps"/>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152400" y="412260"/>
            <a:ext cx="9144000" cy="6461615"/>
          </a:xfrm>
          <a:prstGeom prst="rect">
            <a:avLst/>
          </a:prstGeom>
        </p:spPr>
      </p:pic>
    </p:spTree>
    <p:extLst>
      <p:ext uri="{BB962C8B-B14F-4D97-AF65-F5344CB8AC3E}">
        <p14:creationId xmlns:p14="http://schemas.microsoft.com/office/powerpoint/2010/main" val="319451215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f-logo-linear-col.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207" y="414171"/>
            <a:ext cx="3389166" cy="753148"/>
          </a:xfrm>
          <a:prstGeom prst="rect">
            <a:avLst/>
          </a:prstGeom>
        </p:spPr>
      </p:pic>
      <p:pic>
        <p:nvPicPr>
          <p:cNvPr id="7" name="Picture 6" descr="ppt _footer.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429006"/>
            <a:ext cx="9144000" cy="3644584"/>
          </a:xfrm>
          <a:prstGeom prst="rect">
            <a:avLst/>
          </a:prstGeom>
        </p:spPr>
      </p:pic>
      <p:sp>
        <p:nvSpPr>
          <p:cNvPr id="2" name="TextBox 1"/>
          <p:cNvSpPr txBox="1"/>
          <p:nvPr/>
        </p:nvSpPr>
        <p:spPr>
          <a:xfrm>
            <a:off x="1339574" y="1233471"/>
            <a:ext cx="6464851" cy="1323439"/>
          </a:xfrm>
          <a:prstGeom prst="rect">
            <a:avLst/>
          </a:prstGeom>
          <a:noFill/>
        </p:spPr>
        <p:txBody>
          <a:bodyPr wrap="square" rtlCol="0">
            <a:spAutoFit/>
          </a:bodyPr>
          <a:lstStyle/>
          <a:p>
            <a:pPr algn="ctr"/>
            <a:r>
              <a:rPr lang="en-GB" sz="4000" dirty="0"/>
              <a:t>SRDP action to protect open ground habitat and </a:t>
            </a:r>
            <a:r>
              <a:rPr lang="en-GB" sz="4000" dirty="0" smtClean="0"/>
              <a:t>species </a:t>
            </a:r>
            <a:endParaRPr lang="en-GB" dirty="0"/>
          </a:p>
        </p:txBody>
      </p:sp>
      <p:sp>
        <p:nvSpPr>
          <p:cNvPr id="3" name="TextBox 2"/>
          <p:cNvSpPr txBox="1"/>
          <p:nvPr/>
        </p:nvSpPr>
        <p:spPr>
          <a:xfrm>
            <a:off x="972267" y="3339446"/>
            <a:ext cx="3541867" cy="1200329"/>
          </a:xfrm>
          <a:prstGeom prst="rect">
            <a:avLst/>
          </a:prstGeom>
          <a:noFill/>
        </p:spPr>
        <p:txBody>
          <a:bodyPr wrap="none" rtlCol="0">
            <a:spAutoFit/>
          </a:bodyPr>
          <a:lstStyle/>
          <a:p>
            <a:r>
              <a:rPr lang="en-GB" sz="2400" dirty="0" smtClean="0"/>
              <a:t>Colin Edwards</a:t>
            </a:r>
          </a:p>
          <a:p>
            <a:r>
              <a:rPr lang="en-GB" sz="2400" i="1" dirty="0"/>
              <a:t>Environment Policy Adviser</a:t>
            </a:r>
            <a:r>
              <a:rPr lang="en-GB" sz="2400" dirty="0"/>
              <a:t/>
            </a:r>
            <a:br>
              <a:rPr lang="en-GB" sz="2400" dirty="0"/>
            </a:br>
            <a:r>
              <a:rPr lang="en-GB" sz="2400" dirty="0"/>
              <a:t>Scottish Forestry</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2574805"/>
            <a:ext cx="2023834" cy="2854201"/>
          </a:xfrm>
          <a:prstGeom prst="rect">
            <a:avLst/>
          </a:prstGeom>
        </p:spPr>
      </p:pic>
    </p:spTree>
    <p:extLst>
      <p:ext uri="{BB962C8B-B14F-4D97-AF65-F5344CB8AC3E}">
        <p14:creationId xmlns:p14="http://schemas.microsoft.com/office/powerpoint/2010/main" val="27336660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7626"/>
          <a:stretch/>
        </p:blipFill>
        <p:spPr>
          <a:xfrm>
            <a:off x="0" y="1168400"/>
            <a:ext cx="6072774" cy="3393440"/>
          </a:xfrm>
          <a:prstGeom prst="rect">
            <a:avLst/>
          </a:prstGeom>
        </p:spPr>
      </p:pic>
      <p:pic>
        <p:nvPicPr>
          <p:cNvPr id="3" name="Picture 2"/>
          <p:cNvPicPr>
            <a:picLocks noChangeAspect="1"/>
          </p:cNvPicPr>
          <p:nvPr/>
        </p:nvPicPr>
        <p:blipFill rotWithShape="1">
          <a:blip r:embed="rId4"/>
          <a:srcRect t="7506"/>
          <a:stretch/>
        </p:blipFill>
        <p:spPr>
          <a:xfrm>
            <a:off x="1784368" y="2265680"/>
            <a:ext cx="5810642" cy="3251200"/>
          </a:xfrm>
          <a:prstGeom prst="rect">
            <a:avLst/>
          </a:prstGeom>
        </p:spPr>
      </p:pic>
      <p:pic>
        <p:nvPicPr>
          <p:cNvPr id="5" name="Picture 4"/>
          <p:cNvPicPr>
            <a:picLocks noChangeAspect="1"/>
          </p:cNvPicPr>
          <p:nvPr/>
        </p:nvPicPr>
        <p:blipFill rotWithShape="1">
          <a:blip r:embed="rId5"/>
          <a:srcRect t="7353"/>
          <a:stretch/>
        </p:blipFill>
        <p:spPr>
          <a:xfrm>
            <a:off x="3216733" y="3454401"/>
            <a:ext cx="6072947" cy="3403600"/>
          </a:xfrm>
          <a:prstGeom prst="rect">
            <a:avLst/>
          </a:prstGeom>
        </p:spPr>
      </p:pic>
      <p:sp>
        <p:nvSpPr>
          <p:cNvPr id="6" name="Title 8"/>
          <p:cNvSpPr txBox="1">
            <a:spLocks/>
          </p:cNvSpPr>
          <p:nvPr/>
        </p:nvSpPr>
        <p:spPr>
          <a:xfrm>
            <a:off x="4145280" y="98612"/>
            <a:ext cx="4922520" cy="582108"/>
          </a:xfrm>
          <a:prstGeom prst="rect">
            <a:avLst/>
          </a:prstGeom>
        </p:spPr>
        <p:txBody>
          <a:bodyPr>
            <a:noAutofit/>
          </a:bodyPr>
          <a:lstStyle>
            <a:lvl1pPr algn="l" defTabSz="457200" rtl="0" eaLnBrk="1" latinLnBrk="0" hangingPunct="1">
              <a:spcBef>
                <a:spcPct val="0"/>
              </a:spcBef>
              <a:buNone/>
              <a:defRPr sz="4000" kern="1200">
                <a:solidFill>
                  <a:schemeClr val="tx1"/>
                </a:solidFill>
                <a:latin typeface="+mj-lt"/>
                <a:ea typeface="+mj-ea"/>
                <a:cs typeface="+mj-cs"/>
              </a:defRPr>
            </a:lvl1pPr>
          </a:lstStyle>
          <a:p>
            <a:r>
              <a:rPr lang="en-GB" sz="2600" dirty="0" smtClean="0"/>
              <a:t>Climate Emergency – a time to act</a:t>
            </a:r>
            <a:endParaRPr lang="en-GB" sz="2600" dirty="0"/>
          </a:p>
        </p:txBody>
      </p:sp>
    </p:spTree>
    <p:extLst>
      <p:ext uri="{BB962C8B-B14F-4D97-AF65-F5344CB8AC3E}">
        <p14:creationId xmlns:p14="http://schemas.microsoft.com/office/powerpoint/2010/main" val="234800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50376"/>
            <a:ext cx="3667282" cy="2613623"/>
          </a:xfrm>
          <a:prstGeom prst="rect">
            <a:avLst/>
          </a:prstGeom>
        </p:spPr>
      </p:pic>
      <p:pic>
        <p:nvPicPr>
          <p:cNvPr id="3" name="Picture 2"/>
          <p:cNvPicPr>
            <a:picLocks noChangeAspect="1"/>
          </p:cNvPicPr>
          <p:nvPr/>
        </p:nvPicPr>
        <p:blipFill>
          <a:blip r:embed="rId4"/>
          <a:stretch>
            <a:fillRect/>
          </a:stretch>
        </p:blipFill>
        <p:spPr>
          <a:xfrm>
            <a:off x="5401049" y="1450376"/>
            <a:ext cx="3666751" cy="2613623"/>
          </a:xfrm>
          <a:prstGeom prst="rect">
            <a:avLst/>
          </a:prstGeom>
        </p:spPr>
      </p:pic>
      <p:pic>
        <p:nvPicPr>
          <p:cNvPr id="4" name="Picture 3"/>
          <p:cNvPicPr>
            <a:picLocks noChangeAspect="1"/>
          </p:cNvPicPr>
          <p:nvPr/>
        </p:nvPicPr>
        <p:blipFill>
          <a:blip r:embed="rId5"/>
          <a:stretch>
            <a:fillRect/>
          </a:stretch>
        </p:blipFill>
        <p:spPr>
          <a:xfrm>
            <a:off x="2817495" y="4185920"/>
            <a:ext cx="3577892" cy="2519680"/>
          </a:xfrm>
          <a:prstGeom prst="rect">
            <a:avLst/>
          </a:prstGeom>
        </p:spPr>
      </p:pic>
      <p:sp>
        <p:nvSpPr>
          <p:cNvPr id="5" name="Title 8"/>
          <p:cNvSpPr txBox="1">
            <a:spLocks/>
          </p:cNvSpPr>
          <p:nvPr/>
        </p:nvSpPr>
        <p:spPr>
          <a:xfrm>
            <a:off x="4145280" y="98612"/>
            <a:ext cx="4922520" cy="582108"/>
          </a:xfrm>
          <a:prstGeom prst="rect">
            <a:avLst/>
          </a:prstGeom>
        </p:spPr>
        <p:txBody>
          <a:bodyPr>
            <a:noAutofit/>
          </a:bodyPr>
          <a:lstStyle>
            <a:lvl1pPr algn="l" defTabSz="457200" rtl="0" eaLnBrk="1" latinLnBrk="0" hangingPunct="1">
              <a:spcBef>
                <a:spcPct val="0"/>
              </a:spcBef>
              <a:buNone/>
              <a:defRPr sz="4000" kern="1200">
                <a:solidFill>
                  <a:schemeClr val="tx1"/>
                </a:solidFill>
                <a:latin typeface="+mj-lt"/>
                <a:ea typeface="+mj-ea"/>
                <a:cs typeface="+mj-cs"/>
              </a:defRPr>
            </a:lvl1pPr>
          </a:lstStyle>
          <a:p>
            <a:r>
              <a:rPr lang="en-GB" sz="2600" dirty="0" smtClean="0"/>
              <a:t>Climate Emergency – a time to act</a:t>
            </a:r>
            <a:endParaRPr lang="en-GB" sz="2600" dirty="0"/>
          </a:p>
        </p:txBody>
      </p:sp>
    </p:spTree>
    <p:extLst>
      <p:ext uri="{BB962C8B-B14F-4D97-AF65-F5344CB8AC3E}">
        <p14:creationId xmlns:p14="http://schemas.microsoft.com/office/powerpoint/2010/main" val="255215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3282809"/>
            <a:ext cx="4343400" cy="3129280"/>
          </a:xfrm>
        </p:spPr>
        <p:txBody>
          <a:bodyPr>
            <a:normAutofit fontScale="90000"/>
          </a:bodyPr>
          <a:lstStyle/>
          <a:p>
            <a:r>
              <a:rPr lang="en-GB" sz="2400" dirty="0"/>
              <a:t>T</a:t>
            </a:r>
            <a:r>
              <a:rPr lang="en-GB" sz="2400" dirty="0" smtClean="0"/>
              <a:t>he </a:t>
            </a:r>
            <a:r>
              <a:rPr lang="en-GB" sz="2400" dirty="0"/>
              <a:t>UK already imports 80% of its wood products and is the second biggest net importer of wood-products in the world, the impact of its offshoring on global forests is a matter of serious responsibility</a:t>
            </a:r>
            <a:r>
              <a:rPr lang="en-GB" sz="2400" dirty="0" smtClean="0"/>
              <a:t>.</a:t>
            </a:r>
            <a:br>
              <a:rPr lang="en-GB" sz="2400" dirty="0" smtClean="0"/>
            </a:br>
            <a:r>
              <a:rPr lang="en-GB" sz="2400" dirty="0" smtClean="0"/>
              <a:t/>
            </a:r>
            <a:br>
              <a:rPr lang="en-GB" sz="2400" dirty="0" smtClean="0"/>
            </a:br>
            <a:r>
              <a:rPr lang="en-GB" sz="2400" dirty="0" smtClean="0"/>
              <a:t>Domestic demand set to increase further.</a:t>
            </a:r>
            <a:r>
              <a:rPr lang="en-GB" sz="2400" dirty="0"/>
              <a:t/>
            </a:r>
            <a:br>
              <a:rPr lang="en-GB" sz="2400" dirty="0"/>
            </a:br>
            <a:endParaRPr lang="en-GB" sz="2400" dirty="0"/>
          </a:p>
        </p:txBody>
      </p:sp>
      <p:pic>
        <p:nvPicPr>
          <p:cNvPr id="4" name="Picture 3"/>
          <p:cNvPicPr>
            <a:picLocks noChangeAspect="1"/>
          </p:cNvPicPr>
          <p:nvPr/>
        </p:nvPicPr>
        <p:blipFill>
          <a:blip r:embed="rId3"/>
          <a:stretch>
            <a:fillRect/>
          </a:stretch>
        </p:blipFill>
        <p:spPr>
          <a:xfrm>
            <a:off x="0" y="3085868"/>
            <a:ext cx="4663440" cy="3207467"/>
          </a:xfrm>
          <a:prstGeom prst="rect">
            <a:avLst/>
          </a:prstGeom>
        </p:spPr>
      </p:pic>
      <p:sp>
        <p:nvSpPr>
          <p:cNvPr id="5" name="Title 8"/>
          <p:cNvSpPr txBox="1">
            <a:spLocks/>
          </p:cNvSpPr>
          <p:nvPr/>
        </p:nvSpPr>
        <p:spPr>
          <a:xfrm>
            <a:off x="3830320" y="98612"/>
            <a:ext cx="5237480" cy="582108"/>
          </a:xfrm>
          <a:prstGeom prst="rect">
            <a:avLst/>
          </a:prstGeom>
        </p:spPr>
        <p:txBody>
          <a:bodyPr>
            <a:noAutofit/>
          </a:bodyPr>
          <a:lstStyle>
            <a:lvl1pPr algn="l" defTabSz="457200" rtl="0" eaLnBrk="1" latinLnBrk="0" hangingPunct="1">
              <a:spcBef>
                <a:spcPct val="0"/>
              </a:spcBef>
              <a:buNone/>
              <a:defRPr sz="4000" kern="1200">
                <a:solidFill>
                  <a:schemeClr val="tx1"/>
                </a:solidFill>
                <a:latin typeface="+mj-lt"/>
                <a:ea typeface="+mj-ea"/>
                <a:cs typeface="+mj-cs"/>
              </a:defRPr>
            </a:lvl1pPr>
          </a:lstStyle>
          <a:p>
            <a:r>
              <a:rPr lang="en-GB" sz="2600" dirty="0" smtClean="0"/>
              <a:t>Biodiversity Crisis – a time for change </a:t>
            </a:r>
            <a:endParaRPr lang="en-GB" sz="2600" dirty="0"/>
          </a:p>
        </p:txBody>
      </p:sp>
      <p:sp>
        <p:nvSpPr>
          <p:cNvPr id="6" name="Rectangle 5"/>
          <p:cNvSpPr/>
          <p:nvPr/>
        </p:nvSpPr>
        <p:spPr>
          <a:xfrm>
            <a:off x="345440" y="1398649"/>
            <a:ext cx="8310880" cy="1569660"/>
          </a:xfrm>
          <a:prstGeom prst="rect">
            <a:avLst/>
          </a:prstGeom>
        </p:spPr>
        <p:txBody>
          <a:bodyPr wrap="square">
            <a:spAutoFit/>
          </a:bodyPr>
          <a:lstStyle/>
          <a:p>
            <a:pPr algn="ctr"/>
            <a:r>
              <a:rPr lang="en-GB" sz="2400" b="1" dirty="0">
                <a:latin typeface="+mj-lt"/>
                <a:ea typeface="Calibri" panose="020F0502020204030204" pitchFamily="34" charset="0"/>
                <a:cs typeface="Times New Roman" panose="02020603050405020304" pitchFamily="18" charset="0"/>
              </a:rPr>
              <a:t>‘Transformative changes’ needed to restore and protect </a:t>
            </a:r>
            <a:r>
              <a:rPr lang="en-GB" sz="2400" b="1" dirty="0" smtClean="0">
                <a:latin typeface="+mj-lt"/>
                <a:ea typeface="Calibri" panose="020F0502020204030204" pitchFamily="34" charset="0"/>
                <a:cs typeface="Times New Roman" panose="02020603050405020304" pitchFamily="18" charset="0"/>
              </a:rPr>
              <a:t>nature … a fundamental</a:t>
            </a:r>
            <a:r>
              <a:rPr lang="en-GB" sz="2400" b="1" dirty="0">
                <a:latin typeface="+mj-lt"/>
                <a:ea typeface="Calibri" panose="020F0502020204030204" pitchFamily="34" charset="0"/>
                <a:cs typeface="Times New Roman" panose="02020603050405020304" pitchFamily="18" charset="0"/>
              </a:rPr>
              <a:t>, system-wide reorganisation across technological, economic and social factors, including paradigms, goals and values’ (</a:t>
            </a:r>
            <a:r>
              <a:rPr lang="en-GB" sz="2400" b="1" dirty="0" err="1">
                <a:latin typeface="+mj-lt"/>
                <a:ea typeface="Calibri" panose="020F0502020204030204" pitchFamily="34" charset="0"/>
                <a:cs typeface="Times New Roman" panose="02020603050405020304" pitchFamily="18" charset="0"/>
              </a:rPr>
              <a:t>IPBES</a:t>
            </a:r>
            <a:r>
              <a:rPr lang="en-GB" sz="2400" b="1" dirty="0">
                <a:latin typeface="+mj-lt"/>
                <a:ea typeface="Calibri" panose="020F0502020204030204" pitchFamily="34" charset="0"/>
                <a:cs typeface="Times New Roman" panose="02020603050405020304" pitchFamily="18" charset="0"/>
              </a:rPr>
              <a:t> 2019).</a:t>
            </a:r>
          </a:p>
        </p:txBody>
      </p:sp>
    </p:spTree>
    <p:extLst>
      <p:ext uri="{BB962C8B-B14F-4D97-AF65-F5344CB8AC3E}">
        <p14:creationId xmlns:p14="http://schemas.microsoft.com/office/powerpoint/2010/main" val="1831884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6880" y="1449932"/>
            <a:ext cx="8630920" cy="5016758"/>
          </a:xfrm>
          <a:prstGeom prst="rect">
            <a:avLst/>
          </a:prstGeom>
        </p:spPr>
        <p:txBody>
          <a:bodyPr wrap="square">
            <a:spAutoFit/>
          </a:bodyPr>
          <a:lstStyle/>
          <a:p>
            <a:r>
              <a:rPr lang="en-GB" sz="2400" dirty="0" smtClean="0">
                <a:latin typeface="+mj-lt"/>
                <a:ea typeface="Calibri" panose="020F0502020204030204" pitchFamily="34" charset="0"/>
                <a:cs typeface="Times New Roman" panose="02020603050405020304" pitchFamily="18" charset="0"/>
              </a:rPr>
              <a:t>Business as usual </a:t>
            </a:r>
            <a:r>
              <a:rPr lang="en-GB" sz="2400" u="sng" dirty="0" smtClean="0">
                <a:latin typeface="+mj-lt"/>
                <a:ea typeface="Calibri" panose="020F0502020204030204" pitchFamily="34" charset="0"/>
                <a:cs typeface="Times New Roman" panose="02020603050405020304" pitchFamily="18" charset="0"/>
              </a:rPr>
              <a:t>is not an option </a:t>
            </a:r>
            <a:r>
              <a:rPr lang="en-GB" sz="2400" dirty="0" smtClean="0">
                <a:latin typeface="+mj-lt"/>
                <a:ea typeface="Calibri" panose="020F0502020204030204" pitchFamily="34" charset="0"/>
                <a:cs typeface="Times New Roman" panose="02020603050405020304" pitchFamily="18" charset="0"/>
              </a:rPr>
              <a:t>– measured change is vital to support both climate change mitigation and safeguarding biodiversity.</a:t>
            </a:r>
          </a:p>
          <a:p>
            <a:pPr marL="285750" indent="-285750">
              <a:buFont typeface="Arial" panose="020B0604020202020204" pitchFamily="34" charset="0"/>
              <a:buChar char="•"/>
            </a:pPr>
            <a:endParaRPr lang="en-GB" sz="2400" dirty="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2000" dirty="0" smtClean="0">
                <a:latin typeface="+mj-lt"/>
                <a:ea typeface="Calibri" panose="020F0502020204030204" pitchFamily="34" charset="0"/>
                <a:cs typeface="Times New Roman" panose="02020603050405020304" pitchFamily="18" charset="0"/>
              </a:rPr>
              <a:t>The </a:t>
            </a:r>
            <a:r>
              <a:rPr lang="en-GB" sz="2000" dirty="0" smtClean="0">
                <a:latin typeface="+mj-lt"/>
                <a:ea typeface="Calibri" panose="020F0502020204030204" pitchFamily="34" charset="0"/>
                <a:cs typeface="Times New Roman" panose="02020603050405020304" pitchFamily="18" charset="0"/>
              </a:rPr>
              <a:t>internationally </a:t>
            </a:r>
            <a:r>
              <a:rPr lang="en-GB" sz="2000" dirty="0">
                <a:latin typeface="+mj-lt"/>
                <a:ea typeface="Calibri" panose="020F0502020204030204" pitchFamily="34" charset="0"/>
                <a:cs typeface="Times New Roman" panose="02020603050405020304" pitchFamily="18" charset="0"/>
              </a:rPr>
              <a:t>recognised Biodiversity value of </a:t>
            </a:r>
            <a:r>
              <a:rPr lang="en-GB" sz="2000" dirty="0" smtClean="0">
                <a:latin typeface="+mj-lt"/>
                <a:ea typeface="Calibri" panose="020F0502020204030204" pitchFamily="34" charset="0"/>
                <a:cs typeface="Times New Roman" panose="02020603050405020304" pitchFamily="18" charset="0"/>
              </a:rPr>
              <a:t>SFM (</a:t>
            </a:r>
            <a:r>
              <a:rPr lang="en-GB" sz="2000" dirty="0">
                <a:latin typeface="+mj-lt"/>
                <a:ea typeface="Calibri" panose="020F0502020204030204" pitchFamily="34" charset="0"/>
                <a:cs typeface="Times New Roman" panose="02020603050405020304" pitchFamily="18" charset="0"/>
              </a:rPr>
              <a:t>all woodland types) </a:t>
            </a:r>
            <a:r>
              <a:rPr lang="en-GB" sz="2000" dirty="0" smtClean="0">
                <a:latin typeface="+mj-lt"/>
                <a:ea typeface="Calibri" panose="020F0502020204030204" pitchFamily="34" charset="0"/>
                <a:cs typeface="Times New Roman" panose="02020603050405020304" pitchFamily="18" charset="0"/>
              </a:rPr>
              <a:t>should </a:t>
            </a:r>
            <a:r>
              <a:rPr lang="en-GB" sz="2000" dirty="0">
                <a:latin typeface="+mj-lt"/>
                <a:ea typeface="Calibri" panose="020F0502020204030204" pitchFamily="34" charset="0"/>
                <a:cs typeface="Times New Roman" panose="02020603050405020304" pitchFamily="18" charset="0"/>
              </a:rPr>
              <a:t>be </a:t>
            </a:r>
            <a:r>
              <a:rPr lang="en-GB" sz="2000" dirty="0" smtClean="0">
                <a:latin typeface="+mj-lt"/>
                <a:ea typeface="Calibri" panose="020F0502020204030204" pitchFamily="34" charset="0"/>
                <a:cs typeface="Times New Roman" panose="02020603050405020304" pitchFamily="18" charset="0"/>
              </a:rPr>
              <a:t>acknowledged, promoted </a:t>
            </a:r>
            <a:r>
              <a:rPr lang="en-GB" sz="2000" dirty="0">
                <a:latin typeface="+mj-lt"/>
                <a:ea typeface="Calibri" panose="020F0502020204030204" pitchFamily="34" charset="0"/>
                <a:cs typeface="Times New Roman" panose="02020603050405020304" pitchFamily="18" charset="0"/>
              </a:rPr>
              <a:t>and </a:t>
            </a:r>
            <a:r>
              <a:rPr lang="en-GB" sz="2000" dirty="0" smtClean="0">
                <a:latin typeface="+mj-lt"/>
                <a:ea typeface="Calibri" panose="020F0502020204030204" pitchFamily="34" charset="0"/>
                <a:cs typeface="Times New Roman" panose="02020603050405020304" pitchFamily="18" charset="0"/>
              </a:rPr>
              <a:t>developed </a:t>
            </a:r>
            <a:r>
              <a:rPr lang="en-GB" sz="2000" dirty="0" smtClean="0">
                <a:latin typeface="+mj-lt"/>
                <a:ea typeface="Calibri" panose="020F0502020204030204" pitchFamily="34" charset="0"/>
                <a:cs typeface="Times New Roman" panose="02020603050405020304" pitchFamily="18" charset="0"/>
              </a:rPr>
              <a:t>domestically [</a:t>
            </a:r>
            <a:r>
              <a:rPr lang="en-GB" i="1" dirty="0" smtClean="0">
                <a:latin typeface="+mj-lt"/>
                <a:ea typeface="Calibri" panose="020F0502020204030204" pitchFamily="34" charset="0"/>
                <a:cs typeface="Times New Roman" panose="02020603050405020304" pitchFamily="18" charset="0"/>
              </a:rPr>
              <a:t>as recently acknowledged by </a:t>
            </a:r>
            <a:r>
              <a:rPr lang="en-GB" i="1" dirty="0" err="1" smtClean="0">
                <a:latin typeface="+mj-lt"/>
                <a:ea typeface="Calibri" panose="020F0502020204030204" pitchFamily="34" charset="0"/>
                <a:cs typeface="Times New Roman" panose="02020603050405020304" pitchFamily="18" charset="0"/>
              </a:rPr>
              <a:t>SELink</a:t>
            </a:r>
            <a:r>
              <a:rPr lang="en-GB" i="1" dirty="0" smtClean="0">
                <a:latin typeface="+mj-lt"/>
                <a:ea typeface="Calibri" panose="020F0502020204030204" pitchFamily="34" charset="0"/>
                <a:cs typeface="Times New Roman" panose="02020603050405020304" pitchFamily="18" charset="0"/>
              </a:rPr>
              <a:t>: Managing deer for climate, communities and conservation. 2020].</a:t>
            </a:r>
            <a:endParaRPr lang="en-GB" i="1" dirty="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sz="2000" dirty="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2000" dirty="0" smtClean="0">
                <a:latin typeface="+mj-lt"/>
                <a:ea typeface="Calibri" panose="020F0502020204030204" pitchFamily="34" charset="0"/>
                <a:cs typeface="Times New Roman" panose="02020603050405020304" pitchFamily="18" charset="0"/>
              </a:rPr>
              <a:t>SF </a:t>
            </a:r>
            <a:r>
              <a:rPr lang="en-GB" sz="2000" dirty="0" smtClean="0">
                <a:latin typeface="+mj-lt"/>
                <a:ea typeface="Calibri" panose="020F0502020204030204" pitchFamily="34" charset="0"/>
                <a:cs typeface="Times New Roman" panose="02020603050405020304" pitchFamily="18" charset="0"/>
              </a:rPr>
              <a:t>are fully committed to achieving the Climate Change planting targets </a:t>
            </a:r>
            <a:r>
              <a:rPr lang="en-GB" sz="2000" dirty="0" smtClean="0">
                <a:latin typeface="+mj-lt"/>
                <a:ea typeface="Calibri" panose="020F0502020204030204" pitchFamily="34" charset="0"/>
                <a:cs typeface="Times New Roman" panose="02020603050405020304" pitchFamily="18" charset="0"/>
              </a:rPr>
              <a:t>– but there will still </a:t>
            </a:r>
            <a:r>
              <a:rPr lang="en-GB" sz="2000" dirty="0" smtClean="0">
                <a:latin typeface="+mj-lt"/>
                <a:ea typeface="Calibri" panose="020F0502020204030204" pitchFamily="34" charset="0"/>
                <a:cs typeface="Times New Roman" panose="02020603050405020304" pitchFamily="18" charset="0"/>
              </a:rPr>
              <a:t>a requirement to comply fully with UKFS.</a:t>
            </a:r>
          </a:p>
          <a:p>
            <a:pPr marL="285750" indent="-285750">
              <a:buFont typeface="Arial" panose="020B0604020202020204" pitchFamily="34" charset="0"/>
              <a:buChar char="•"/>
            </a:pPr>
            <a:endParaRPr lang="en-GB" sz="2000" dirty="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2000" dirty="0" smtClean="0">
                <a:latin typeface="+mj-lt"/>
                <a:ea typeface="Calibri" panose="020F0502020204030204" pitchFamily="34" charset="0"/>
                <a:cs typeface="Times New Roman" panose="02020603050405020304" pitchFamily="18" charset="0"/>
              </a:rPr>
              <a:t>We </a:t>
            </a:r>
            <a:r>
              <a:rPr lang="en-GB" sz="2000" dirty="0" smtClean="0">
                <a:latin typeface="+mj-lt"/>
                <a:ea typeface="Calibri" panose="020F0502020204030204" pitchFamily="34" charset="0"/>
                <a:cs typeface="Times New Roman" panose="02020603050405020304" pitchFamily="18" charset="0"/>
              </a:rPr>
              <a:t>need to make available more relevant information for land owners and regulators.</a:t>
            </a:r>
          </a:p>
          <a:p>
            <a:pPr marL="285750" indent="-285750">
              <a:buFont typeface="Arial" panose="020B0604020202020204" pitchFamily="34" charset="0"/>
              <a:buChar char="•"/>
            </a:pPr>
            <a:endParaRPr lang="en-GB" sz="2400" dirty="0">
              <a:latin typeface="+mj-lt"/>
              <a:ea typeface="Calibri" panose="020F0502020204030204" pitchFamily="34" charset="0"/>
              <a:cs typeface="Times New Roman" panose="02020603050405020304" pitchFamily="18" charset="0"/>
            </a:endParaRPr>
          </a:p>
        </p:txBody>
      </p:sp>
      <p:sp>
        <p:nvSpPr>
          <p:cNvPr id="3" name="Title 8"/>
          <p:cNvSpPr txBox="1">
            <a:spLocks/>
          </p:cNvSpPr>
          <p:nvPr/>
        </p:nvSpPr>
        <p:spPr>
          <a:xfrm>
            <a:off x="4155440" y="77078"/>
            <a:ext cx="4912360" cy="481722"/>
          </a:xfrm>
          <a:prstGeom prst="rect">
            <a:avLst/>
          </a:prstGeom>
        </p:spPr>
        <p:txBody>
          <a:bodyPr>
            <a:noAutofit/>
          </a:bodyPr>
          <a:lstStyle>
            <a:lvl1pPr algn="l" defTabSz="457200" rtl="0" eaLnBrk="1" latinLnBrk="0" hangingPunct="1">
              <a:spcBef>
                <a:spcPct val="0"/>
              </a:spcBef>
              <a:buNone/>
              <a:defRPr sz="4000" kern="1200">
                <a:solidFill>
                  <a:schemeClr val="tx1"/>
                </a:solidFill>
                <a:latin typeface="+mj-lt"/>
                <a:ea typeface="+mj-ea"/>
                <a:cs typeface="+mj-cs"/>
              </a:defRPr>
            </a:lvl1pPr>
          </a:lstStyle>
          <a:p>
            <a:pPr algn="r"/>
            <a:r>
              <a:rPr lang="en-GB" sz="2600" dirty="0" smtClean="0"/>
              <a:t>Implications for forestry </a:t>
            </a:r>
            <a:endParaRPr lang="en-GB" sz="2600" dirty="0"/>
          </a:p>
        </p:txBody>
      </p:sp>
    </p:spTree>
    <p:extLst>
      <p:ext uri="{BB962C8B-B14F-4D97-AF65-F5344CB8AC3E}">
        <p14:creationId xmlns:p14="http://schemas.microsoft.com/office/powerpoint/2010/main" val="27833471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813" t="11782" r="37798"/>
          <a:stretch/>
        </p:blipFill>
        <p:spPr>
          <a:xfrm>
            <a:off x="260951" y="1556910"/>
            <a:ext cx="2880360" cy="4111190"/>
          </a:xfrm>
          <a:prstGeom prst="rect">
            <a:avLst/>
          </a:prstGeom>
        </p:spPr>
      </p:pic>
      <p:sp>
        <p:nvSpPr>
          <p:cNvPr id="3" name="Rectangle 2"/>
          <p:cNvSpPr/>
          <p:nvPr/>
        </p:nvSpPr>
        <p:spPr>
          <a:xfrm>
            <a:off x="3312161" y="1424830"/>
            <a:ext cx="5527440" cy="1323439"/>
          </a:xfrm>
          <a:prstGeom prst="rect">
            <a:avLst/>
          </a:prstGeom>
        </p:spPr>
        <p:txBody>
          <a:bodyPr wrap="square">
            <a:spAutoFit/>
          </a:bodyPr>
          <a:lstStyle/>
          <a:p>
            <a:r>
              <a:rPr lang="en-GB" sz="2000" b="1" dirty="0" smtClean="0">
                <a:solidFill>
                  <a:srgbClr val="000000"/>
                </a:solidFill>
                <a:latin typeface="+mj-lt"/>
              </a:rPr>
              <a:t>“RSPB </a:t>
            </a:r>
            <a:r>
              <a:rPr lang="en-GB" sz="2000" b="1" dirty="0">
                <a:solidFill>
                  <a:srgbClr val="000000"/>
                </a:solidFill>
                <a:latin typeface="+mj-lt"/>
              </a:rPr>
              <a:t>supports the expansion of Scotland’s woodlands, especially native species, in locations where the impact on important open ground species and habitats is low</a:t>
            </a:r>
            <a:r>
              <a:rPr lang="en-GB" sz="2000" dirty="0">
                <a:solidFill>
                  <a:srgbClr val="000000"/>
                </a:solidFill>
                <a:latin typeface="+mj-lt"/>
              </a:rPr>
              <a:t>. </a:t>
            </a:r>
            <a:r>
              <a:rPr lang="en-GB" sz="2000" dirty="0" smtClean="0">
                <a:solidFill>
                  <a:srgbClr val="000000"/>
                </a:solidFill>
                <a:latin typeface="+mj-lt"/>
              </a:rPr>
              <a:t>“</a:t>
            </a:r>
            <a:endParaRPr lang="en-GB" sz="2000" dirty="0">
              <a:latin typeface="+mj-lt"/>
            </a:endParaRPr>
          </a:p>
        </p:txBody>
      </p:sp>
      <p:sp>
        <p:nvSpPr>
          <p:cNvPr id="4" name="Rectangle 3"/>
          <p:cNvSpPr/>
          <p:nvPr/>
        </p:nvSpPr>
        <p:spPr>
          <a:xfrm>
            <a:off x="3312161" y="3393343"/>
            <a:ext cx="5431587" cy="2762295"/>
          </a:xfrm>
          <a:prstGeom prst="rect">
            <a:avLst/>
          </a:prstGeom>
        </p:spPr>
        <p:txBody>
          <a:bodyPr wrap="square">
            <a:spAutoFit/>
          </a:bodyPr>
          <a:lstStyle/>
          <a:p>
            <a:pPr marL="342900" indent="-342900">
              <a:buFont typeface="+mj-lt"/>
              <a:buAutoNum type="arabicPeriod"/>
            </a:pPr>
            <a:r>
              <a:rPr lang="en-GB" sz="2000" dirty="0">
                <a:latin typeface="+mj-lt"/>
              </a:rPr>
              <a:t>‘Expanding our woodland cover is essential, but there is space to accommodate potentially competing biodiversity impacts if a strategic approach is taken</a:t>
            </a:r>
            <a:r>
              <a:rPr lang="en-GB" sz="2000" dirty="0" smtClean="0">
                <a:latin typeface="+mj-lt"/>
              </a:rPr>
              <a:t>.’</a:t>
            </a:r>
          </a:p>
          <a:p>
            <a:pPr marL="342900" indent="-342900">
              <a:buFont typeface="+mj-lt"/>
              <a:buAutoNum type="arabicPeriod"/>
            </a:pPr>
            <a:endParaRPr lang="en-GB" sz="1350" dirty="0">
              <a:solidFill>
                <a:srgbClr val="000000"/>
              </a:solidFill>
              <a:latin typeface="+mj-lt"/>
            </a:endParaRPr>
          </a:p>
          <a:p>
            <a:pPr marL="342900" indent="-342900">
              <a:buFont typeface="+mj-lt"/>
              <a:buAutoNum type="arabicPeriod"/>
            </a:pPr>
            <a:r>
              <a:rPr lang="en-GB" sz="2000" dirty="0" smtClean="0">
                <a:solidFill>
                  <a:srgbClr val="000000"/>
                </a:solidFill>
                <a:latin typeface="+mj-lt"/>
              </a:rPr>
              <a:t>‘</a:t>
            </a:r>
            <a:r>
              <a:rPr lang="en-GB" sz="2000" dirty="0">
                <a:solidFill>
                  <a:srgbClr val="000000"/>
                </a:solidFill>
                <a:latin typeface="+mj-lt"/>
              </a:rPr>
              <a:t>Seek alternative locations for woodland proposals which allow woodland expansion on habitats which do not threaten curlew</a:t>
            </a:r>
            <a:r>
              <a:rPr lang="en-GB" sz="2000" dirty="0" smtClean="0">
                <a:solidFill>
                  <a:srgbClr val="000000"/>
                </a:solidFill>
                <a:latin typeface="+mj-lt"/>
              </a:rPr>
              <a:t>’</a:t>
            </a:r>
          </a:p>
          <a:p>
            <a:pPr marL="342900" indent="-342900">
              <a:buFont typeface="+mj-lt"/>
              <a:buAutoNum type="arabicPeriod"/>
            </a:pPr>
            <a:endParaRPr lang="en-GB" sz="2000" dirty="0">
              <a:solidFill>
                <a:srgbClr val="000000"/>
              </a:solidFill>
              <a:latin typeface="+mj-lt"/>
            </a:endParaRPr>
          </a:p>
        </p:txBody>
      </p:sp>
      <p:sp>
        <p:nvSpPr>
          <p:cNvPr id="5" name="Title 8"/>
          <p:cNvSpPr txBox="1">
            <a:spLocks/>
          </p:cNvSpPr>
          <p:nvPr/>
        </p:nvSpPr>
        <p:spPr>
          <a:xfrm>
            <a:off x="3920067" y="98612"/>
            <a:ext cx="5147733" cy="683708"/>
          </a:xfrm>
          <a:prstGeom prst="rect">
            <a:avLst/>
          </a:prstGeom>
        </p:spPr>
        <p:txBody>
          <a:bodyPr>
            <a:noAutofit/>
          </a:bodyPr>
          <a:lstStyle>
            <a:lvl1pPr algn="l" defTabSz="457200" rtl="0" eaLnBrk="1" latinLnBrk="0" hangingPunct="1">
              <a:spcBef>
                <a:spcPct val="0"/>
              </a:spcBef>
              <a:buNone/>
              <a:defRPr sz="4000" kern="1200">
                <a:solidFill>
                  <a:schemeClr val="tx1"/>
                </a:solidFill>
                <a:latin typeface="+mj-lt"/>
                <a:ea typeface="+mj-ea"/>
                <a:cs typeface="+mj-cs"/>
              </a:defRPr>
            </a:lvl1pPr>
          </a:lstStyle>
          <a:p>
            <a:r>
              <a:rPr lang="en-GB" sz="2400" dirty="0" smtClean="0"/>
              <a:t>New Guidance – RSPB policy statement</a:t>
            </a:r>
            <a:endParaRPr lang="en-GB" sz="2400" dirty="0"/>
          </a:p>
        </p:txBody>
      </p:sp>
    </p:spTree>
    <p:extLst>
      <p:ext uri="{BB962C8B-B14F-4D97-AF65-F5344CB8AC3E}">
        <p14:creationId xmlns:p14="http://schemas.microsoft.com/office/powerpoint/2010/main" val="20303152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14094" y="1815105"/>
            <a:ext cx="4530968" cy="3416320"/>
          </a:xfrm>
          <a:prstGeom prst="rect">
            <a:avLst/>
          </a:prstGeom>
        </p:spPr>
        <p:txBody>
          <a:bodyPr wrap="square">
            <a:spAutoFit/>
          </a:bodyPr>
          <a:lstStyle/>
          <a:p>
            <a:r>
              <a:rPr lang="en-GB" sz="2400" dirty="0" smtClean="0">
                <a:latin typeface="+mj-lt"/>
                <a:cs typeface="Times New Roman" panose="02020603050405020304" pitchFamily="18" charset="0"/>
              </a:rPr>
              <a:t>Collaborative projects : </a:t>
            </a:r>
            <a:r>
              <a:rPr lang="en-GB" sz="2400" b="1" dirty="0" smtClean="0">
                <a:latin typeface="+mj-lt"/>
              </a:rPr>
              <a:t>Developing </a:t>
            </a:r>
            <a:r>
              <a:rPr lang="en-GB" sz="2400" b="1" dirty="0">
                <a:latin typeface="+mj-lt"/>
              </a:rPr>
              <a:t>tools to recognise constraints and </a:t>
            </a:r>
            <a:r>
              <a:rPr lang="en-GB" sz="2400" b="1" dirty="0" smtClean="0">
                <a:latin typeface="+mj-lt"/>
              </a:rPr>
              <a:t>opportunities </a:t>
            </a:r>
            <a:r>
              <a:rPr lang="en-GB" sz="2400" b="1" dirty="0">
                <a:latin typeface="+mj-lt"/>
              </a:rPr>
              <a:t>for breeding birds associated with forest expansion: Pilot Forest Areas in the Scottish Borders.</a:t>
            </a:r>
            <a:endParaRPr lang="en-GB" sz="2400" dirty="0">
              <a:latin typeface="+mj-lt"/>
            </a:endParaRPr>
          </a:p>
          <a:p>
            <a:r>
              <a:rPr lang="en-GB" sz="2400" b="1" dirty="0">
                <a:latin typeface="+mj-lt"/>
              </a:rPr>
              <a:t> </a:t>
            </a:r>
            <a:endParaRPr lang="en-GB" sz="2400" dirty="0">
              <a:latin typeface="+mj-lt"/>
            </a:endParaRPr>
          </a:p>
          <a:p>
            <a:r>
              <a:rPr lang="en-GB" sz="2400" dirty="0" smtClean="0">
                <a:latin typeface="+mj-lt"/>
              </a:rPr>
              <a:t>John </a:t>
            </a:r>
            <a:r>
              <a:rPr lang="en-GB" sz="2400" dirty="0">
                <a:latin typeface="+mj-lt"/>
              </a:rPr>
              <a:t>Calladine, Mark </a:t>
            </a:r>
            <a:r>
              <a:rPr lang="en-GB" sz="2400" dirty="0" smtClean="0">
                <a:latin typeface="+mj-lt"/>
              </a:rPr>
              <a:t>Wilson, </a:t>
            </a:r>
          </a:p>
          <a:p>
            <a:r>
              <a:rPr lang="en-GB" sz="2400" dirty="0" smtClean="0">
                <a:latin typeface="+mj-lt"/>
              </a:rPr>
              <a:t>BTO </a:t>
            </a:r>
            <a:r>
              <a:rPr lang="en-GB" sz="2400" dirty="0">
                <a:latin typeface="+mj-lt"/>
              </a:rPr>
              <a:t>Scotland</a:t>
            </a:r>
            <a:endParaRPr lang="en-GB" sz="2400" dirty="0">
              <a:latin typeface="+mj-lt"/>
              <a:cs typeface="Times New Roman" panose="02020603050405020304" pitchFamily="18" charset="0"/>
            </a:endParaRPr>
          </a:p>
        </p:txBody>
      </p:sp>
      <p:sp>
        <p:nvSpPr>
          <p:cNvPr id="3" name="Title 8"/>
          <p:cNvSpPr txBox="1">
            <a:spLocks/>
          </p:cNvSpPr>
          <p:nvPr/>
        </p:nvSpPr>
        <p:spPr>
          <a:xfrm>
            <a:off x="3920067" y="98612"/>
            <a:ext cx="5147733" cy="622748"/>
          </a:xfrm>
          <a:prstGeom prst="rect">
            <a:avLst/>
          </a:prstGeom>
        </p:spPr>
        <p:txBody>
          <a:bodyPr>
            <a:noAutofit/>
          </a:bodyPr>
          <a:lstStyle>
            <a:lvl1pPr algn="l" defTabSz="457200" rtl="0" eaLnBrk="1" latinLnBrk="0" hangingPunct="1">
              <a:spcBef>
                <a:spcPct val="0"/>
              </a:spcBef>
              <a:buNone/>
              <a:defRPr sz="4000" kern="1200">
                <a:solidFill>
                  <a:schemeClr val="tx1"/>
                </a:solidFill>
                <a:latin typeface="+mj-lt"/>
                <a:ea typeface="+mj-ea"/>
                <a:cs typeface="+mj-cs"/>
              </a:defRPr>
            </a:lvl1pPr>
          </a:lstStyle>
          <a:p>
            <a:pPr algn="r"/>
            <a:r>
              <a:rPr lang="en-GB" sz="2400" dirty="0" smtClean="0"/>
              <a:t>Strategic approach</a:t>
            </a:r>
            <a:r>
              <a:rPr lang="en-GB" sz="2600" dirty="0" smtClean="0"/>
              <a:t> </a:t>
            </a:r>
            <a:endParaRPr lang="en-GB" sz="2600" dirty="0"/>
          </a:p>
        </p:txBody>
      </p:sp>
      <p:pic>
        <p:nvPicPr>
          <p:cNvPr id="2" name="Picture 1"/>
          <p:cNvPicPr>
            <a:picLocks noChangeAspect="1"/>
          </p:cNvPicPr>
          <p:nvPr/>
        </p:nvPicPr>
        <p:blipFill>
          <a:blip r:embed="rId3"/>
          <a:stretch>
            <a:fillRect/>
          </a:stretch>
        </p:blipFill>
        <p:spPr>
          <a:xfrm>
            <a:off x="1" y="1815105"/>
            <a:ext cx="4091354" cy="3823695"/>
          </a:xfrm>
          <a:prstGeom prst="rect">
            <a:avLst/>
          </a:prstGeom>
        </p:spPr>
      </p:pic>
      <p:pic>
        <p:nvPicPr>
          <p:cNvPr id="5" name="Picture 4"/>
          <p:cNvPicPr>
            <a:picLocks noChangeAspect="1"/>
          </p:cNvPicPr>
          <p:nvPr/>
        </p:nvPicPr>
        <p:blipFill rotWithShape="1">
          <a:blip r:embed="rId4"/>
          <a:srcRect l="22598" t="11444" r="35756"/>
          <a:stretch/>
        </p:blipFill>
        <p:spPr>
          <a:xfrm>
            <a:off x="5151120" y="1442525"/>
            <a:ext cx="3262163" cy="4196275"/>
          </a:xfrm>
          <a:prstGeom prst="rect">
            <a:avLst/>
          </a:prstGeom>
          <a:ln>
            <a:solidFill>
              <a:schemeClr val="accent1"/>
            </a:solidFill>
          </a:ln>
        </p:spPr>
      </p:pic>
    </p:spTree>
    <p:extLst>
      <p:ext uri="{BB962C8B-B14F-4D97-AF65-F5344CB8AC3E}">
        <p14:creationId xmlns:p14="http://schemas.microsoft.com/office/powerpoint/2010/main" val="30833075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999" t="11519" r="38103"/>
          <a:stretch/>
        </p:blipFill>
        <p:spPr>
          <a:xfrm>
            <a:off x="297631" y="1669577"/>
            <a:ext cx="2663792" cy="3864176"/>
          </a:xfrm>
          <a:prstGeom prst="rect">
            <a:avLst/>
          </a:prstGeom>
          <a:ln>
            <a:solidFill>
              <a:schemeClr val="accent1"/>
            </a:solidFill>
          </a:ln>
        </p:spPr>
      </p:pic>
      <p:sp>
        <p:nvSpPr>
          <p:cNvPr id="3" name="Rectangle 2"/>
          <p:cNvSpPr/>
          <p:nvPr/>
        </p:nvSpPr>
        <p:spPr>
          <a:xfrm>
            <a:off x="3117772" y="1331813"/>
            <a:ext cx="5950028" cy="4539704"/>
          </a:xfrm>
          <a:prstGeom prst="rect">
            <a:avLst/>
          </a:prstGeom>
        </p:spPr>
        <p:txBody>
          <a:bodyPr wrap="square">
            <a:spAutoFit/>
          </a:bodyPr>
          <a:lstStyle/>
          <a:p>
            <a:pPr marL="285750" indent="-285750">
              <a:buFont typeface="Arial" panose="020B0604020202020204" pitchFamily="34" charset="0"/>
              <a:buChar char="•"/>
            </a:pPr>
            <a:r>
              <a:rPr lang="en-GB" sz="1700" dirty="0" smtClean="0">
                <a:latin typeface="+mj-lt"/>
              </a:rPr>
              <a:t>‘The </a:t>
            </a:r>
            <a:r>
              <a:rPr lang="en-GB" sz="1700" dirty="0">
                <a:latin typeface="+mj-lt"/>
              </a:rPr>
              <a:t>best way to avoid significant impacts from woodland creation is through good forest design and forward planning, which is then carried through to establishment and management. </a:t>
            </a:r>
            <a:r>
              <a:rPr lang="en-GB" sz="1700" dirty="0" smtClean="0">
                <a:latin typeface="+mj-lt"/>
              </a:rPr>
              <a:t>‘</a:t>
            </a:r>
            <a:endParaRPr lang="en-GB" sz="1700" dirty="0">
              <a:latin typeface="+mj-lt"/>
            </a:endParaRPr>
          </a:p>
          <a:p>
            <a:endParaRPr lang="en-GB" sz="1700" dirty="0">
              <a:latin typeface="+mj-lt"/>
            </a:endParaRPr>
          </a:p>
          <a:p>
            <a:pPr marL="285750" indent="-285750">
              <a:buFont typeface="Arial" panose="020B0604020202020204" pitchFamily="34" charset="0"/>
              <a:buChar char="•"/>
            </a:pPr>
            <a:r>
              <a:rPr lang="en-GB" sz="1700" dirty="0" smtClean="0">
                <a:solidFill>
                  <a:srgbClr val="000000"/>
                </a:solidFill>
                <a:latin typeface="+mj-lt"/>
              </a:rPr>
              <a:t>‘It </a:t>
            </a:r>
            <a:r>
              <a:rPr lang="en-GB" sz="1700" dirty="0">
                <a:solidFill>
                  <a:srgbClr val="000000"/>
                </a:solidFill>
                <a:latin typeface="+mj-lt"/>
              </a:rPr>
              <a:t>is important to also undertake an overall assessment of the biodiversity benefits that the woodland creation proposal will provide and include this in your application, as this will need to be considered alongside the impact on </a:t>
            </a:r>
            <a:r>
              <a:rPr lang="en-GB" sz="1700" dirty="0" smtClean="0">
                <a:solidFill>
                  <a:srgbClr val="000000"/>
                </a:solidFill>
                <a:latin typeface="+mj-lt"/>
              </a:rPr>
              <a:t>[species]. </a:t>
            </a:r>
            <a:endParaRPr lang="en-GB" sz="1700" dirty="0">
              <a:solidFill>
                <a:srgbClr val="000000"/>
              </a:solidFill>
              <a:latin typeface="+mj-lt"/>
            </a:endParaRPr>
          </a:p>
          <a:p>
            <a:endParaRPr lang="en-GB" sz="1700" dirty="0">
              <a:solidFill>
                <a:srgbClr val="000000"/>
              </a:solidFill>
              <a:latin typeface="+mj-lt"/>
            </a:endParaRPr>
          </a:p>
          <a:p>
            <a:pPr marL="285750" indent="-285750">
              <a:buFont typeface="Arial" panose="020B0604020202020204" pitchFamily="34" charset="0"/>
              <a:buChar char="•"/>
            </a:pPr>
            <a:r>
              <a:rPr lang="en-GB" sz="1700" dirty="0">
                <a:latin typeface="+mj-lt"/>
              </a:rPr>
              <a:t>When considering whether or not to approve a planting proposal Scottish Forestry will carefully consider the potential impact on curlew populations together with other environmental benefits before reaching a decision. Where there is an unmitigated impact on a significant local breeding population or area of breeding habitat, it is unlikely that Scottish Forestry would approve a planting proposal. </a:t>
            </a:r>
          </a:p>
        </p:txBody>
      </p:sp>
      <p:sp>
        <p:nvSpPr>
          <p:cNvPr id="4" name="Title 8"/>
          <p:cNvSpPr txBox="1">
            <a:spLocks/>
          </p:cNvSpPr>
          <p:nvPr/>
        </p:nvSpPr>
        <p:spPr>
          <a:xfrm>
            <a:off x="3920067" y="98612"/>
            <a:ext cx="5147733" cy="734508"/>
          </a:xfrm>
          <a:prstGeom prst="rect">
            <a:avLst/>
          </a:prstGeom>
        </p:spPr>
        <p:txBody>
          <a:bodyPr>
            <a:noAutofit/>
          </a:bodyPr>
          <a:lstStyle>
            <a:lvl1pPr algn="l" defTabSz="457200" rtl="0" eaLnBrk="1" latinLnBrk="0" hangingPunct="1">
              <a:spcBef>
                <a:spcPct val="0"/>
              </a:spcBef>
              <a:buNone/>
              <a:defRPr sz="4000" kern="1200">
                <a:solidFill>
                  <a:schemeClr val="tx1"/>
                </a:solidFill>
                <a:latin typeface="+mj-lt"/>
                <a:ea typeface="+mj-ea"/>
                <a:cs typeface="+mj-cs"/>
              </a:defRPr>
            </a:lvl1pPr>
          </a:lstStyle>
          <a:p>
            <a:pPr algn="r"/>
            <a:r>
              <a:rPr lang="en-GB" sz="2600" dirty="0" smtClean="0"/>
              <a:t>Existing Guidance – Scottish Forestry</a:t>
            </a:r>
            <a:endParaRPr lang="en-GB" sz="2600" dirty="0"/>
          </a:p>
        </p:txBody>
      </p:sp>
    </p:spTree>
    <p:extLst>
      <p:ext uri="{BB962C8B-B14F-4D97-AF65-F5344CB8AC3E}">
        <p14:creationId xmlns:p14="http://schemas.microsoft.com/office/powerpoint/2010/main" val="6699696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0877" y="5127477"/>
            <a:ext cx="3996647" cy="923330"/>
          </a:xfrm>
          <a:prstGeom prst="rect">
            <a:avLst/>
          </a:prstGeom>
          <a:noFill/>
        </p:spPr>
        <p:txBody>
          <a:bodyPr wrap="square" rtlCol="0">
            <a:spAutoFit/>
          </a:bodyPr>
          <a:lstStyle/>
          <a:p>
            <a:r>
              <a:rPr lang="en-GB" sz="5400" dirty="0" smtClean="0"/>
              <a:t>Thank you</a:t>
            </a:r>
            <a:endParaRPr lang="en-GB" sz="5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654" y="1222012"/>
            <a:ext cx="5465851" cy="3704591"/>
          </a:xfrm>
          <a:prstGeom prst="rect">
            <a:avLst/>
          </a:prstGeom>
        </p:spPr>
      </p:pic>
    </p:spTree>
    <p:extLst>
      <p:ext uri="{BB962C8B-B14F-4D97-AF65-F5344CB8AC3E}">
        <p14:creationId xmlns:p14="http://schemas.microsoft.com/office/powerpoint/2010/main" val="17863765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53D26341A57B383EE0540010E0463CCA" version="1.0.0">
  <systemFields>
    <field name="Objective-Id">
      <value order="0">A25926367</value>
    </field>
    <field name="Objective-Title">
      <value order="0">Wildlife Crime_presentation_UKFS legislation</value>
    </field>
    <field name="Objective-Description">
      <value order="0"/>
    </field>
    <field name="Objective-CreationStamp">
      <value order="0">2019-10-04T08:30:24Z</value>
    </field>
    <field name="Objective-IsApproved">
      <value order="0">false</value>
    </field>
    <field name="Objective-IsPublished">
      <value order="0">false</value>
    </field>
    <field name="Objective-DatePublished">
      <value order="0"/>
    </field>
    <field name="Objective-ModificationStamp">
      <value order="0">2019-10-07T11:01:12Z</value>
    </field>
    <field name="Objective-Owner">
      <value order="0">Edwards, Colin C (U320949)</value>
    </field>
    <field name="Objective-Path">
      <value order="0">Objective Global Folder:Classified Object:Classified Object:Edwards, Colin C (U320949):Projects</value>
    </field>
    <field name="Objective-Parent">
      <value order="0">Projects</value>
    </field>
    <field name="Objective-State">
      <value order="0">Being Edited</value>
    </field>
    <field name="Objective-VersionId">
      <value order="0">vA37407904</value>
    </field>
    <field name="Objective-Version">
      <value order="0">0.4</value>
    </field>
    <field name="Objective-VersionNumber">
      <value order="0">4</value>
    </field>
    <field name="Objective-VersionComment">
      <value order="0">reduction in image file size</value>
    </field>
    <field name="Objective-FileNumber">
      <value order="0"/>
    </field>
    <field name="Objective-Classification">
      <value order="0">OFFICIAL</value>
    </field>
    <field name="Objective-Caveats">
      <value order="0"/>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Props/app.xml><?xml version="1.0" encoding="utf-8"?>
<Properties xmlns="http://schemas.openxmlformats.org/officeDocument/2006/extended-properties" xmlns:vt="http://schemas.openxmlformats.org/officeDocument/2006/docPropsVTypes">
  <Template/>
  <TotalTime>1106</TotalTime>
  <Words>1346</Words>
  <Application>Microsoft Office PowerPoint</Application>
  <PresentationFormat>On-screen Show (4:3)</PresentationFormat>
  <Paragraphs>71</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Times New Roman</vt:lpstr>
      <vt:lpstr>Office Theme</vt:lpstr>
      <vt:lpstr>PowerPoint Presentation</vt:lpstr>
      <vt:lpstr>PowerPoint Presentation</vt:lpstr>
      <vt:lpstr>PowerPoint Presentation</vt:lpstr>
      <vt:lpstr>The UK already imports 80% of its wood products and is the second biggest net importer of wood-products in the world, the impact of its offshoring on global forests is a matter of serious responsibility.  Domestic demand set to increase further.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debbie</dc:creator>
  <cp:lastModifiedBy>Edwards C (Colin)</cp:lastModifiedBy>
  <cp:revision>98</cp:revision>
  <cp:lastPrinted>2020-01-10T10:37:28Z</cp:lastPrinted>
  <dcterms:created xsi:type="dcterms:W3CDTF">2019-03-20T15:12:05Z</dcterms:created>
  <dcterms:modified xsi:type="dcterms:W3CDTF">2020-01-14T13:10:58Z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A25926367</vt:lpwstr>
  </property>
  <property fmtid="{D5CDD505-2E9C-101B-9397-08002B2CF9AE}" pid="4" name="Objective-Title">
    <vt:lpwstr>Wildlife Crime_presentation_UKFS legislation</vt:lpwstr>
  </property>
  <property fmtid="{D5CDD505-2E9C-101B-9397-08002B2CF9AE}" pid="5" name="Objective-Description">
    <vt:lpwstr/>
  </property>
  <property fmtid="{D5CDD505-2E9C-101B-9397-08002B2CF9AE}" pid="6" name="Objective-CreationStamp">
    <vt:filetime>2019-10-04T08:30:24Z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2019-10-07T11:01:12Z</vt:filetime>
  </property>
  <property fmtid="{D5CDD505-2E9C-101B-9397-08002B2CF9AE}" pid="11" name="Objective-Owner">
    <vt:lpwstr>Edwards, Colin C (U320949)</vt:lpwstr>
  </property>
  <property fmtid="{D5CDD505-2E9C-101B-9397-08002B2CF9AE}" pid="12" name="Objective-Path">
    <vt:lpwstr>Objective Global Folder:Classified Object:Classified Object:Edwards, Colin C (U320949):Projects</vt:lpwstr>
  </property>
  <property fmtid="{D5CDD505-2E9C-101B-9397-08002B2CF9AE}" pid="13" name="Objective-Parent">
    <vt:lpwstr>Projects</vt:lpwstr>
  </property>
  <property fmtid="{D5CDD505-2E9C-101B-9397-08002B2CF9AE}" pid="14" name="Objective-State">
    <vt:lpwstr>Being Edited</vt:lpwstr>
  </property>
  <property fmtid="{D5CDD505-2E9C-101B-9397-08002B2CF9AE}" pid="15" name="Objective-VersionId">
    <vt:lpwstr>vA37407904</vt:lpwstr>
  </property>
  <property fmtid="{D5CDD505-2E9C-101B-9397-08002B2CF9AE}" pid="16" name="Objective-Version">
    <vt:lpwstr>0.4</vt:lpwstr>
  </property>
  <property fmtid="{D5CDD505-2E9C-101B-9397-08002B2CF9AE}" pid="17" name="Objective-VersionNumber">
    <vt:r8>4</vt:r8>
  </property>
  <property fmtid="{D5CDD505-2E9C-101B-9397-08002B2CF9AE}" pid="18" name="Objective-VersionComment">
    <vt:lpwstr>reduction in image file size</vt:lpwstr>
  </property>
  <property fmtid="{D5CDD505-2E9C-101B-9397-08002B2CF9AE}" pid="19" name="Objective-FileNumber">
    <vt:lpwstr/>
  </property>
  <property fmtid="{D5CDD505-2E9C-101B-9397-08002B2CF9AE}" pid="20" name="Objective-Classification">
    <vt:lpwstr>OFFICIAL</vt:lpwstr>
  </property>
  <property fmtid="{D5CDD505-2E9C-101B-9397-08002B2CF9AE}" pid="21" name="Objective-Caveats">
    <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ies>
</file>