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268" r:id="rId3"/>
    <p:sldId id="260" r:id="rId4"/>
    <p:sldId id="293" r:id="rId5"/>
    <p:sldId id="273" r:id="rId6"/>
    <p:sldId id="295" r:id="rId7"/>
    <p:sldId id="287" r:id="rId8"/>
    <p:sldId id="288" r:id="rId9"/>
    <p:sldId id="285" r:id="rId10"/>
    <p:sldId id="259" r:id="rId11"/>
    <p:sldId id="306" r:id="rId12"/>
    <p:sldId id="275" r:id="rId13"/>
    <p:sldId id="279" r:id="rId14"/>
    <p:sldId id="284" r:id="rId15"/>
    <p:sldId id="307" r:id="rId16"/>
    <p:sldId id="269" r:id="rId17"/>
    <p:sldId id="294"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B2B790-4A0A-4E38-BA4A-C6C1A38167FB}">
          <p14:sldIdLst>
            <p14:sldId id="256"/>
            <p14:sldId id="268"/>
            <p14:sldId id="260"/>
            <p14:sldId id="293"/>
            <p14:sldId id="273"/>
            <p14:sldId id="295"/>
            <p14:sldId id="287"/>
            <p14:sldId id="288"/>
            <p14:sldId id="285"/>
            <p14:sldId id="259"/>
            <p14:sldId id="306"/>
            <p14:sldId id="275"/>
            <p14:sldId id="279"/>
            <p14:sldId id="284"/>
            <p14:sldId id="307"/>
            <p14:sldId id="269"/>
            <p14:sldId id="294"/>
            <p14:sldId id="274"/>
          </p14:sldIdLst>
        </p14:section>
        <p14:section name="Untitled Section" id="{4C1BBCB5-9887-4664-A7E1-4E76A4F076E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49" autoAdjust="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6F9AC-9F43-4ABD-9F21-73BA9A4E6192}" type="datetimeFigureOut">
              <a:rPr lang="en-GB" smtClean="0"/>
              <a:t>14/01/2020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20587-C3FE-4CF1-9044-FB9A85E51AC6}" type="slidenum">
              <a:rPr lang="en-GB" smtClean="0"/>
              <a:t>‹#›</a:t>
            </a:fld>
            <a:endParaRPr lang="en-GB"/>
          </a:p>
        </p:txBody>
      </p:sp>
    </p:spTree>
    <p:extLst>
      <p:ext uri="{BB962C8B-B14F-4D97-AF65-F5344CB8AC3E}">
        <p14:creationId xmlns:p14="http://schemas.microsoft.com/office/powerpoint/2010/main" val="100268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JDM is a young company deals with predominantly medium-large sized WC schemes across Scotland, </a:t>
            </a:r>
            <a:r>
              <a:rPr lang="en-US" dirty="0">
                <a:highlight>
                  <a:srgbClr val="FFFF00"/>
                </a:highlight>
              </a:rPr>
              <a:t>predominantly focusing on more native designs</a:t>
            </a:r>
            <a:r>
              <a:rPr lang="en-US" dirty="0"/>
              <a:t>.</a:t>
            </a:r>
          </a:p>
          <a:p>
            <a:r>
              <a:rPr lang="en-US" dirty="0"/>
              <a:t>Jenny, **** </a:t>
            </a:r>
          </a:p>
          <a:p>
            <a:r>
              <a:rPr lang="en-US" dirty="0"/>
              <a:t>John – Forester with over 20 years experience, deals with forest design, operational management</a:t>
            </a:r>
          </a:p>
          <a:p>
            <a:r>
              <a:rPr lang="en-US" dirty="0"/>
              <a:t> Case study focuses on one site and black grouse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mainly on BK but will mention challenges for other species / habitats</a:t>
            </a:r>
          </a:p>
          <a:p>
            <a:endParaRPr lang="en-US" dirty="0"/>
          </a:p>
          <a:p>
            <a:r>
              <a:rPr lang="en-US" dirty="0"/>
              <a:t>Speak about why WC site are selected, comms between landowner and us</a:t>
            </a:r>
          </a:p>
          <a:p>
            <a:r>
              <a:rPr lang="en-US" dirty="0"/>
              <a:t>WC scheme at Hopecarton Glen</a:t>
            </a:r>
          </a:p>
          <a:p>
            <a:r>
              <a:rPr lang="en-US" dirty="0"/>
              <a:t>SBC Pilot and future of WC vs land availability vs sensitive species</a:t>
            </a:r>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1</a:t>
            </a:fld>
            <a:endParaRPr lang="en-GB"/>
          </a:p>
        </p:txBody>
      </p:sp>
    </p:spTree>
    <p:extLst>
      <p:ext uri="{BB962C8B-B14F-4D97-AF65-F5344CB8AC3E}">
        <p14:creationId xmlns:p14="http://schemas.microsoft.com/office/powerpoint/2010/main" val="2303879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15</a:t>
            </a:fld>
            <a:endParaRPr lang="en-GB"/>
          </a:p>
        </p:txBody>
      </p:sp>
    </p:spTree>
    <p:extLst>
      <p:ext uri="{BB962C8B-B14F-4D97-AF65-F5344CB8AC3E}">
        <p14:creationId xmlns:p14="http://schemas.microsoft.com/office/powerpoint/2010/main" val="3820809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16</a:t>
            </a:fld>
            <a:endParaRPr lang="en-GB"/>
          </a:p>
        </p:txBody>
      </p:sp>
    </p:spTree>
    <p:extLst>
      <p:ext uri="{BB962C8B-B14F-4D97-AF65-F5344CB8AC3E}">
        <p14:creationId xmlns:p14="http://schemas.microsoft.com/office/powerpoint/2010/main" val="3857379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18</a:t>
            </a:fld>
            <a:endParaRPr lang="en-GB"/>
          </a:p>
        </p:txBody>
      </p:sp>
    </p:spTree>
    <p:extLst>
      <p:ext uri="{BB962C8B-B14F-4D97-AF65-F5344CB8AC3E}">
        <p14:creationId xmlns:p14="http://schemas.microsoft.com/office/powerpoint/2010/main" val="3716683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outline</a:t>
            </a:r>
          </a:p>
        </p:txBody>
      </p:sp>
      <p:sp>
        <p:nvSpPr>
          <p:cNvPr id="4" name="Slide Number Placeholder 3"/>
          <p:cNvSpPr>
            <a:spLocks noGrp="1"/>
          </p:cNvSpPr>
          <p:nvPr>
            <p:ph type="sldNum" sz="quarter" idx="5"/>
          </p:nvPr>
        </p:nvSpPr>
        <p:spPr/>
        <p:txBody>
          <a:bodyPr/>
          <a:lstStyle/>
          <a:p>
            <a:fld id="{7DE20587-C3FE-4CF1-9044-FB9A85E51AC6}" type="slidenum">
              <a:rPr lang="en-GB" smtClean="0"/>
              <a:t>2</a:t>
            </a:fld>
            <a:endParaRPr lang="en-GB"/>
          </a:p>
        </p:txBody>
      </p:sp>
    </p:spTree>
    <p:extLst>
      <p:ext uri="{BB962C8B-B14F-4D97-AF65-F5344CB8AC3E}">
        <p14:creationId xmlns:p14="http://schemas.microsoft.com/office/powerpoint/2010/main" val="65453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How attractive habitat for birds, signs (such as raptor feathers/pellets, otter spraint, whinchats, etc).</a:t>
            </a:r>
          </a:p>
          <a:p>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5</a:t>
            </a:fld>
            <a:endParaRPr lang="en-GB"/>
          </a:p>
        </p:txBody>
      </p:sp>
    </p:spTree>
    <p:extLst>
      <p:ext uri="{BB962C8B-B14F-4D97-AF65-F5344CB8AC3E}">
        <p14:creationId xmlns:p14="http://schemas.microsoft.com/office/powerpoint/2010/main" val="106801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6</a:t>
            </a:fld>
            <a:endParaRPr lang="en-GB"/>
          </a:p>
        </p:txBody>
      </p:sp>
    </p:spTree>
    <p:extLst>
      <p:ext uri="{BB962C8B-B14F-4D97-AF65-F5344CB8AC3E}">
        <p14:creationId xmlns:p14="http://schemas.microsoft.com/office/powerpoint/2010/main" val="3685398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9</a:t>
            </a:fld>
            <a:endParaRPr lang="en-GB"/>
          </a:p>
        </p:txBody>
      </p:sp>
    </p:spTree>
    <p:extLst>
      <p:ext uri="{BB962C8B-B14F-4D97-AF65-F5344CB8AC3E}">
        <p14:creationId xmlns:p14="http://schemas.microsoft.com/office/powerpoint/2010/main" val="51474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Concept design, no surveys done. Sent to stakeholders for comment – invaluable.</a:t>
            </a:r>
          </a:p>
          <a:p>
            <a:pPr marL="342900" indent="-342900">
              <a:buFont typeface="Arial" panose="020B0604020202020204" pitchFamily="34" charset="0"/>
              <a:buChar char="•"/>
            </a:pPr>
            <a:r>
              <a:rPr lang="en-US" sz="1200" dirty="0"/>
              <a:t>Steep ground left unplanted </a:t>
            </a:r>
          </a:p>
          <a:p>
            <a:pPr marL="342900" indent="-342900">
              <a:buFont typeface="Arial" panose="020B0604020202020204" pitchFamily="34" charset="0"/>
              <a:buChar char="•"/>
            </a:pPr>
            <a:r>
              <a:rPr lang="en-US" sz="1200" dirty="0"/>
              <a:t>150 ha -&gt; 100 ha</a:t>
            </a:r>
          </a:p>
          <a:p>
            <a:pPr marL="342900" indent="-342900">
              <a:buFont typeface="Arial" panose="020B0604020202020204" pitchFamily="34" charset="0"/>
              <a:buChar char="•"/>
            </a:pPr>
            <a:r>
              <a:rPr lang="en-US" sz="1200" dirty="0"/>
              <a:t>Suitable for conifers &amp; productive broadleaves </a:t>
            </a:r>
          </a:p>
          <a:p>
            <a:r>
              <a:rPr lang="en-US" sz="1200" dirty="0"/>
              <a:t>SP/birch mix</a:t>
            </a:r>
            <a:r>
              <a:rPr lang="en-US" sz="1200" dirty="0">
                <a:highlight>
                  <a:srgbClr val="FFFF00"/>
                </a:highlight>
              </a:rPr>
              <a:t>- Prefer drier ground.  Predominantly on convex knolls, heather dominant areas (grow with heather rather than spray the heather).</a:t>
            </a:r>
          </a:p>
          <a:p>
            <a:r>
              <a:rPr lang="en-US" sz="1200" dirty="0"/>
              <a:t>NS </a:t>
            </a:r>
            <a:r>
              <a:rPr lang="en-US" sz="1200" dirty="0">
                <a:highlight>
                  <a:srgbClr val="FFFF00"/>
                </a:highlight>
              </a:rPr>
              <a:t>– prefer wetter ground with more flushing. Less heather, more grass. Predominantly on concave ground, can withstand frost hollows, but likes nutrient flushing.</a:t>
            </a:r>
          </a:p>
          <a:p>
            <a:r>
              <a:rPr lang="en-US" sz="1200" dirty="0"/>
              <a:t>Productive </a:t>
            </a:r>
            <a:r>
              <a:rPr lang="en-US" sz="1200" dirty="0" err="1"/>
              <a:t>blv</a:t>
            </a:r>
            <a:r>
              <a:rPr lang="en-US" sz="1200" dirty="0"/>
              <a:t> mix </a:t>
            </a:r>
            <a:r>
              <a:rPr lang="en-US" sz="1200" dirty="0">
                <a:highlight>
                  <a:srgbClr val="FFFF00"/>
                </a:highlight>
              </a:rPr>
              <a:t>- Birch/aspen/FM planted in bracken. These like predominantly concave ground with added shelter. </a:t>
            </a:r>
          </a:p>
          <a:p>
            <a:r>
              <a:rPr lang="en-US" sz="1200" dirty="0"/>
              <a:t>Silver birch </a:t>
            </a:r>
            <a:r>
              <a:rPr lang="en-US" sz="1200" dirty="0">
                <a:highlight>
                  <a:srgbClr val="FFFF00"/>
                </a:highlight>
              </a:rPr>
              <a:t>- slightly convex ground, as likes heather and can deal with exposure</a:t>
            </a:r>
            <a:r>
              <a:rPr lang="en-US" sz="1200" dirty="0"/>
              <a:t>.</a:t>
            </a:r>
          </a:p>
          <a:p>
            <a:r>
              <a:rPr lang="en-US" sz="1200" dirty="0"/>
              <a:t>Beech – </a:t>
            </a:r>
            <a:r>
              <a:rPr lang="en-US" sz="1200" dirty="0">
                <a:highlight>
                  <a:srgbClr val="FFFF00"/>
                </a:highlight>
              </a:rPr>
              <a:t>lower ground, lot of flushing, free draining, deeper more fertile soils, good. Elevation too high for oak. </a:t>
            </a:r>
          </a:p>
          <a:p>
            <a:r>
              <a:rPr lang="en-US" sz="1200" dirty="0"/>
              <a:t>Aspen / birch - </a:t>
            </a:r>
            <a:r>
              <a:rPr lang="en-US" sz="1200" dirty="0">
                <a:highlight>
                  <a:srgbClr val="FFFF00"/>
                </a:highlight>
              </a:rPr>
              <a:t>concave ground, can also take flushing, can tolerate exposure on good deep soils.</a:t>
            </a:r>
          </a:p>
          <a:p>
            <a:r>
              <a:rPr lang="en-US" sz="1200" dirty="0"/>
              <a:t>Mixes add autumn </a:t>
            </a:r>
            <a:r>
              <a:rPr lang="en-US" sz="1200" dirty="0" err="1"/>
              <a:t>colour</a:t>
            </a:r>
            <a:r>
              <a:rPr lang="en-US" sz="1200" dirty="0"/>
              <a:t> and self-thin in the appropriate areas </a:t>
            </a:r>
            <a:r>
              <a:rPr lang="en-US" sz="1200" dirty="0">
                <a:highlight>
                  <a:srgbClr val="FFFF00"/>
                </a:highlight>
              </a:rPr>
              <a:t>– when you come in to thin the woodland the most suitable species will remain.</a:t>
            </a:r>
          </a:p>
          <a:p>
            <a:r>
              <a:rPr lang="en-US" sz="1200" dirty="0"/>
              <a:t>NBL (low density) placed to reduce wind speed into the productive broadleaves so they don’t blow as they mature AND diversity on the edges</a:t>
            </a:r>
          </a:p>
          <a:p>
            <a:r>
              <a:rPr lang="en-US" sz="1200" dirty="0"/>
              <a:t>Landscape terms – no hard edges, key flushes remain open to the moorland edge.</a:t>
            </a:r>
          </a:p>
          <a:p>
            <a:r>
              <a:rPr lang="en-US" sz="1200" dirty="0"/>
              <a:t>Heather topped to enable good planting position, enviro-</a:t>
            </a:r>
            <a:r>
              <a:rPr lang="en-US" sz="1200" dirty="0" err="1"/>
              <a:t>mounder</a:t>
            </a:r>
            <a:r>
              <a:rPr lang="en-US" sz="1200" dirty="0"/>
              <a:t> &amp; excavator hinge mounding (rather than plough), </a:t>
            </a:r>
          </a:p>
          <a:p>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10</a:t>
            </a:fld>
            <a:endParaRPr lang="en-GB"/>
          </a:p>
        </p:txBody>
      </p:sp>
    </p:spTree>
    <p:extLst>
      <p:ext uri="{BB962C8B-B14F-4D97-AF65-F5344CB8AC3E}">
        <p14:creationId xmlns:p14="http://schemas.microsoft.com/office/powerpoint/2010/main" val="2772029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7BCB325-67D3-4626-98EF-60A147567A93}"/>
              </a:ext>
            </a:extLst>
          </p:cNvPr>
          <p:cNvSpPr>
            <a:spLocks noGrp="1"/>
          </p:cNvSpPr>
          <p:nvPr>
            <p:ph type="body" idx="1"/>
          </p:nvPr>
        </p:nvSpPr>
        <p:spPr/>
        <p:txBody>
          <a:bodyPr/>
          <a:lstStyle/>
          <a:p>
            <a:r>
              <a:rPr lang="en-GB" sz="1200" dirty="0"/>
              <a:t>This is our WC 15</a:t>
            </a:r>
            <a:r>
              <a:rPr lang="en-GB" sz="1200" baseline="30000" dirty="0"/>
              <a:t>th</a:t>
            </a:r>
            <a:r>
              <a:rPr lang="en-GB" sz="1200" dirty="0"/>
              <a:t> site in Scotland, including Highlands, west coast, s. Scotland and c. Scotland and all are different but all follow these silvicultural  principles of the right tree in the right place. The majority include a proportion of CCF and none are designed to be entirely </a:t>
            </a:r>
            <a:r>
              <a:rPr lang="en-GB" sz="1200" dirty="0" err="1"/>
              <a:t>clearfelled</a:t>
            </a:r>
            <a:r>
              <a:rPr lang="en-GB" sz="1200" dirty="0"/>
              <a:t>. </a:t>
            </a:r>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12</a:t>
            </a:fld>
            <a:endParaRPr lang="en-GB"/>
          </a:p>
        </p:txBody>
      </p:sp>
    </p:spTree>
    <p:extLst>
      <p:ext uri="{BB962C8B-B14F-4D97-AF65-F5344CB8AC3E}">
        <p14:creationId xmlns:p14="http://schemas.microsoft.com/office/powerpoint/2010/main" val="1764460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Reuben – really good Phase 1/NVC by local ecologist – flushes, small pearl bordered fritillary colonies, foodplants of NBA, reptiles, hairy stonecrop</a:t>
            </a:r>
          </a:p>
          <a:p>
            <a:r>
              <a:rPr lang="en-US" dirty="0"/>
              <a:t>BBS – whinchat </a:t>
            </a:r>
          </a:p>
          <a:p>
            <a:r>
              <a:rPr lang="en-US" dirty="0"/>
              <a:t>Track location</a:t>
            </a:r>
          </a:p>
          <a:p>
            <a:endParaRPr lang="en-GB" dirty="0"/>
          </a:p>
        </p:txBody>
      </p:sp>
      <p:sp>
        <p:nvSpPr>
          <p:cNvPr id="4" name="Slide Number Placeholder 3"/>
          <p:cNvSpPr>
            <a:spLocks noGrp="1"/>
          </p:cNvSpPr>
          <p:nvPr>
            <p:ph type="sldNum" sz="quarter" idx="5"/>
          </p:nvPr>
        </p:nvSpPr>
        <p:spPr/>
        <p:txBody>
          <a:bodyPr/>
          <a:lstStyle/>
          <a:p>
            <a:fld id="{7DE20587-C3FE-4CF1-9044-FB9A85E51AC6}" type="slidenum">
              <a:rPr lang="en-GB" smtClean="0"/>
              <a:t>14</a:t>
            </a:fld>
            <a:endParaRPr lang="en-GB"/>
          </a:p>
        </p:txBody>
      </p:sp>
    </p:spTree>
    <p:extLst>
      <p:ext uri="{BB962C8B-B14F-4D97-AF65-F5344CB8AC3E}">
        <p14:creationId xmlns:p14="http://schemas.microsoft.com/office/powerpoint/2010/main" val="191508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EFC6-4302-4F91-A553-690CB7B37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FABC97A-3483-4A67-93B9-D3DF28CF6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0E10112-2A2B-4A5E-A184-7CF311647097}"/>
              </a:ext>
            </a:extLst>
          </p:cNvPr>
          <p:cNvSpPr>
            <a:spLocks noGrp="1"/>
          </p:cNvSpPr>
          <p:nvPr>
            <p:ph type="dt" sz="half" idx="10"/>
          </p:nvPr>
        </p:nvSpPr>
        <p:spPr/>
        <p:txBody>
          <a:bodyPr/>
          <a:lstStyle/>
          <a:p>
            <a:fld id="{42FBB323-521B-4D7E-BF75-2D9DFBD03854}" type="datetime1">
              <a:rPr lang="en-GB" smtClean="0"/>
              <a:t>14/01/2020</a:t>
            </a:fld>
            <a:endParaRPr lang="en-GB"/>
          </a:p>
        </p:txBody>
      </p:sp>
      <p:sp>
        <p:nvSpPr>
          <p:cNvPr id="5" name="Footer Placeholder 4">
            <a:extLst>
              <a:ext uri="{FF2B5EF4-FFF2-40B4-BE49-F238E27FC236}">
                <a16:creationId xmlns:a16="http://schemas.microsoft.com/office/drawing/2014/main" id="{D865B1A5-310F-4F69-9F2D-E59209DFB9A0}"/>
              </a:ext>
            </a:extLst>
          </p:cNvPr>
          <p:cNvSpPr>
            <a:spLocks noGrp="1"/>
          </p:cNvSpPr>
          <p:nvPr>
            <p:ph type="ftr" sz="quarter" idx="11"/>
          </p:nvPr>
        </p:nvSpPr>
        <p:spPr/>
        <p:txBody>
          <a:bodyPr/>
          <a:lstStyle/>
          <a:p>
            <a:r>
              <a:rPr lang="en-GB"/>
              <a:t>JDM Woodland Management Ltd</a:t>
            </a:r>
          </a:p>
        </p:txBody>
      </p:sp>
      <p:sp>
        <p:nvSpPr>
          <p:cNvPr id="6" name="Slide Number Placeholder 5">
            <a:extLst>
              <a:ext uri="{FF2B5EF4-FFF2-40B4-BE49-F238E27FC236}">
                <a16:creationId xmlns:a16="http://schemas.microsoft.com/office/drawing/2014/main" id="{C8E8BAC4-9DE0-47A0-92E2-B46B720C0CF0}"/>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74414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333E-DC1C-4A90-BD03-01D6628145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5BCA47-8A12-4A8E-9719-73C81C4B3A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08CD01-086A-4C1B-98CD-160A33924296}"/>
              </a:ext>
            </a:extLst>
          </p:cNvPr>
          <p:cNvSpPr>
            <a:spLocks noGrp="1"/>
          </p:cNvSpPr>
          <p:nvPr>
            <p:ph type="dt" sz="half" idx="10"/>
          </p:nvPr>
        </p:nvSpPr>
        <p:spPr/>
        <p:txBody>
          <a:bodyPr/>
          <a:lstStyle/>
          <a:p>
            <a:fld id="{C26F18C3-7380-4DD6-B857-5C22C997BC39}" type="datetime1">
              <a:rPr lang="en-GB" smtClean="0"/>
              <a:t>14/01/2020</a:t>
            </a:fld>
            <a:endParaRPr lang="en-GB"/>
          </a:p>
        </p:txBody>
      </p:sp>
      <p:sp>
        <p:nvSpPr>
          <p:cNvPr id="5" name="Footer Placeholder 4">
            <a:extLst>
              <a:ext uri="{FF2B5EF4-FFF2-40B4-BE49-F238E27FC236}">
                <a16:creationId xmlns:a16="http://schemas.microsoft.com/office/drawing/2014/main" id="{24C640BB-3B98-41CF-81D4-FA38E3FDB75B}"/>
              </a:ext>
            </a:extLst>
          </p:cNvPr>
          <p:cNvSpPr>
            <a:spLocks noGrp="1"/>
          </p:cNvSpPr>
          <p:nvPr>
            <p:ph type="ftr" sz="quarter" idx="11"/>
          </p:nvPr>
        </p:nvSpPr>
        <p:spPr/>
        <p:txBody>
          <a:bodyPr/>
          <a:lstStyle/>
          <a:p>
            <a:r>
              <a:rPr lang="en-GB"/>
              <a:t>JDM Woodland Management Ltd</a:t>
            </a:r>
          </a:p>
        </p:txBody>
      </p:sp>
      <p:sp>
        <p:nvSpPr>
          <p:cNvPr id="6" name="Slide Number Placeholder 5">
            <a:extLst>
              <a:ext uri="{FF2B5EF4-FFF2-40B4-BE49-F238E27FC236}">
                <a16:creationId xmlns:a16="http://schemas.microsoft.com/office/drawing/2014/main" id="{6A8FF77A-2E57-4E0A-BBAA-81FA1C618F4B}"/>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2407259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A77D97-622B-416F-BC54-F3BAC27F11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6E7072-E5CA-4F21-A828-B2CFC49C7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C5C04E-970C-4DE7-A182-076008F16912}"/>
              </a:ext>
            </a:extLst>
          </p:cNvPr>
          <p:cNvSpPr>
            <a:spLocks noGrp="1"/>
          </p:cNvSpPr>
          <p:nvPr>
            <p:ph type="dt" sz="half" idx="10"/>
          </p:nvPr>
        </p:nvSpPr>
        <p:spPr/>
        <p:txBody>
          <a:bodyPr/>
          <a:lstStyle/>
          <a:p>
            <a:fld id="{2F5C9677-1F35-452F-B46F-BAD9CC3F42B5}" type="datetime1">
              <a:rPr lang="en-GB" smtClean="0"/>
              <a:t>14/01/2020</a:t>
            </a:fld>
            <a:endParaRPr lang="en-GB"/>
          </a:p>
        </p:txBody>
      </p:sp>
      <p:sp>
        <p:nvSpPr>
          <p:cNvPr id="5" name="Footer Placeholder 4">
            <a:extLst>
              <a:ext uri="{FF2B5EF4-FFF2-40B4-BE49-F238E27FC236}">
                <a16:creationId xmlns:a16="http://schemas.microsoft.com/office/drawing/2014/main" id="{9D392ACC-4C25-412F-98D2-DE970DF5EDA3}"/>
              </a:ext>
            </a:extLst>
          </p:cNvPr>
          <p:cNvSpPr>
            <a:spLocks noGrp="1"/>
          </p:cNvSpPr>
          <p:nvPr>
            <p:ph type="ftr" sz="quarter" idx="11"/>
          </p:nvPr>
        </p:nvSpPr>
        <p:spPr/>
        <p:txBody>
          <a:bodyPr/>
          <a:lstStyle/>
          <a:p>
            <a:r>
              <a:rPr lang="en-GB"/>
              <a:t>JDM Woodland Management Ltd</a:t>
            </a:r>
          </a:p>
        </p:txBody>
      </p:sp>
      <p:sp>
        <p:nvSpPr>
          <p:cNvPr id="6" name="Slide Number Placeholder 5">
            <a:extLst>
              <a:ext uri="{FF2B5EF4-FFF2-40B4-BE49-F238E27FC236}">
                <a16:creationId xmlns:a16="http://schemas.microsoft.com/office/drawing/2014/main" id="{635A2F85-A2AF-4FAE-B856-83F588A29BC9}"/>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331401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C381C-3AA7-4545-B7E6-FEDA31EDD4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14FCCD-2A10-4EDD-8E3D-688079D6FF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D2771F-D94C-40C6-A56A-781EEA1C5139}"/>
              </a:ext>
            </a:extLst>
          </p:cNvPr>
          <p:cNvSpPr>
            <a:spLocks noGrp="1"/>
          </p:cNvSpPr>
          <p:nvPr>
            <p:ph type="dt" sz="half" idx="10"/>
          </p:nvPr>
        </p:nvSpPr>
        <p:spPr/>
        <p:txBody>
          <a:bodyPr/>
          <a:lstStyle/>
          <a:p>
            <a:fld id="{8C5A5826-AC4A-4D47-95DD-0CC0A176C243}" type="datetime1">
              <a:rPr lang="en-GB" smtClean="0"/>
              <a:t>14/01/2020</a:t>
            </a:fld>
            <a:endParaRPr lang="en-GB"/>
          </a:p>
        </p:txBody>
      </p:sp>
      <p:sp>
        <p:nvSpPr>
          <p:cNvPr id="5" name="Footer Placeholder 4">
            <a:extLst>
              <a:ext uri="{FF2B5EF4-FFF2-40B4-BE49-F238E27FC236}">
                <a16:creationId xmlns:a16="http://schemas.microsoft.com/office/drawing/2014/main" id="{E270217D-FEAB-491E-831D-838336069B03}"/>
              </a:ext>
            </a:extLst>
          </p:cNvPr>
          <p:cNvSpPr>
            <a:spLocks noGrp="1"/>
          </p:cNvSpPr>
          <p:nvPr>
            <p:ph type="ftr" sz="quarter" idx="11"/>
          </p:nvPr>
        </p:nvSpPr>
        <p:spPr/>
        <p:txBody>
          <a:bodyPr/>
          <a:lstStyle/>
          <a:p>
            <a:r>
              <a:rPr lang="en-GB"/>
              <a:t>JDM Woodland Management Ltd</a:t>
            </a:r>
          </a:p>
        </p:txBody>
      </p:sp>
      <p:sp>
        <p:nvSpPr>
          <p:cNvPr id="6" name="Slide Number Placeholder 5">
            <a:extLst>
              <a:ext uri="{FF2B5EF4-FFF2-40B4-BE49-F238E27FC236}">
                <a16:creationId xmlns:a16="http://schemas.microsoft.com/office/drawing/2014/main" id="{85288531-6B50-4F5C-BC17-58CB91BEC729}"/>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3622715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35BE-3985-42F1-80C1-84CDE907B2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FB1B81-58A8-4138-9535-623FC2ABBA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C91868-976C-4441-9A9B-15286E964448}"/>
              </a:ext>
            </a:extLst>
          </p:cNvPr>
          <p:cNvSpPr>
            <a:spLocks noGrp="1"/>
          </p:cNvSpPr>
          <p:nvPr>
            <p:ph type="dt" sz="half" idx="10"/>
          </p:nvPr>
        </p:nvSpPr>
        <p:spPr/>
        <p:txBody>
          <a:bodyPr/>
          <a:lstStyle/>
          <a:p>
            <a:fld id="{EB64FAA6-F7DE-4C3F-8C4B-D6E2FC0F3B8A}" type="datetime1">
              <a:rPr lang="en-GB" smtClean="0"/>
              <a:t>14/01/2020</a:t>
            </a:fld>
            <a:endParaRPr lang="en-GB"/>
          </a:p>
        </p:txBody>
      </p:sp>
      <p:sp>
        <p:nvSpPr>
          <p:cNvPr id="5" name="Footer Placeholder 4">
            <a:extLst>
              <a:ext uri="{FF2B5EF4-FFF2-40B4-BE49-F238E27FC236}">
                <a16:creationId xmlns:a16="http://schemas.microsoft.com/office/drawing/2014/main" id="{23CBB646-2CE9-4E64-80AD-A0DFB16744D0}"/>
              </a:ext>
            </a:extLst>
          </p:cNvPr>
          <p:cNvSpPr>
            <a:spLocks noGrp="1"/>
          </p:cNvSpPr>
          <p:nvPr>
            <p:ph type="ftr" sz="quarter" idx="11"/>
          </p:nvPr>
        </p:nvSpPr>
        <p:spPr/>
        <p:txBody>
          <a:bodyPr/>
          <a:lstStyle/>
          <a:p>
            <a:r>
              <a:rPr lang="en-GB"/>
              <a:t>JDM Woodland Management Ltd</a:t>
            </a:r>
          </a:p>
        </p:txBody>
      </p:sp>
      <p:sp>
        <p:nvSpPr>
          <p:cNvPr id="6" name="Slide Number Placeholder 5">
            <a:extLst>
              <a:ext uri="{FF2B5EF4-FFF2-40B4-BE49-F238E27FC236}">
                <a16:creationId xmlns:a16="http://schemas.microsoft.com/office/drawing/2014/main" id="{F4C1D1E5-53D0-417F-98CD-28F286A6B52E}"/>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798860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4DC5-713A-4C5D-9F59-7115BA5BE7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E06E14-F8DA-4F2C-B595-37BF4F185E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0B907D-57E8-4B0D-9C5C-D7D37651F3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838076-E2E8-4EE5-81BE-047F1FE6E708}"/>
              </a:ext>
            </a:extLst>
          </p:cNvPr>
          <p:cNvSpPr>
            <a:spLocks noGrp="1"/>
          </p:cNvSpPr>
          <p:nvPr>
            <p:ph type="dt" sz="half" idx="10"/>
          </p:nvPr>
        </p:nvSpPr>
        <p:spPr/>
        <p:txBody>
          <a:bodyPr/>
          <a:lstStyle/>
          <a:p>
            <a:fld id="{FB785CA1-C19B-423D-9399-4115983B2D98}" type="datetime1">
              <a:rPr lang="en-GB" smtClean="0"/>
              <a:t>14/01/2020</a:t>
            </a:fld>
            <a:endParaRPr lang="en-GB"/>
          </a:p>
        </p:txBody>
      </p:sp>
      <p:sp>
        <p:nvSpPr>
          <p:cNvPr id="6" name="Footer Placeholder 5">
            <a:extLst>
              <a:ext uri="{FF2B5EF4-FFF2-40B4-BE49-F238E27FC236}">
                <a16:creationId xmlns:a16="http://schemas.microsoft.com/office/drawing/2014/main" id="{8A407C72-29C8-462D-80F1-4DA4BF4C2E76}"/>
              </a:ext>
            </a:extLst>
          </p:cNvPr>
          <p:cNvSpPr>
            <a:spLocks noGrp="1"/>
          </p:cNvSpPr>
          <p:nvPr>
            <p:ph type="ftr" sz="quarter" idx="11"/>
          </p:nvPr>
        </p:nvSpPr>
        <p:spPr/>
        <p:txBody>
          <a:bodyPr/>
          <a:lstStyle/>
          <a:p>
            <a:r>
              <a:rPr lang="en-GB"/>
              <a:t>JDM Woodland Management Ltd</a:t>
            </a:r>
          </a:p>
        </p:txBody>
      </p:sp>
      <p:sp>
        <p:nvSpPr>
          <p:cNvPr id="7" name="Slide Number Placeholder 6">
            <a:extLst>
              <a:ext uri="{FF2B5EF4-FFF2-40B4-BE49-F238E27FC236}">
                <a16:creationId xmlns:a16="http://schemas.microsoft.com/office/drawing/2014/main" id="{306D2C5D-BAC9-4A4E-AB77-213C8B40A458}"/>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315721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80E9-9C7D-4797-AC3A-8097BB66F65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C7EDA4-00CF-46B6-9813-84B3DFF4A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A8BB68-EDAD-402A-8BA6-D1B7811482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FD35E5-E168-4CF9-B399-619B26768B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52F0C-8D8B-498D-ADB3-19AAA6D322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BD98F3-580C-4E99-8486-071CA7DDF3B8}"/>
              </a:ext>
            </a:extLst>
          </p:cNvPr>
          <p:cNvSpPr>
            <a:spLocks noGrp="1"/>
          </p:cNvSpPr>
          <p:nvPr>
            <p:ph type="dt" sz="half" idx="10"/>
          </p:nvPr>
        </p:nvSpPr>
        <p:spPr/>
        <p:txBody>
          <a:bodyPr/>
          <a:lstStyle/>
          <a:p>
            <a:fld id="{82812D76-AF19-44DA-B54D-05E1537DCAB3}" type="datetime1">
              <a:rPr lang="en-GB" smtClean="0"/>
              <a:t>14/01/2020</a:t>
            </a:fld>
            <a:endParaRPr lang="en-GB"/>
          </a:p>
        </p:txBody>
      </p:sp>
      <p:sp>
        <p:nvSpPr>
          <p:cNvPr id="8" name="Footer Placeholder 7">
            <a:extLst>
              <a:ext uri="{FF2B5EF4-FFF2-40B4-BE49-F238E27FC236}">
                <a16:creationId xmlns:a16="http://schemas.microsoft.com/office/drawing/2014/main" id="{E9E78049-049A-4F4E-A46E-454757644547}"/>
              </a:ext>
            </a:extLst>
          </p:cNvPr>
          <p:cNvSpPr>
            <a:spLocks noGrp="1"/>
          </p:cNvSpPr>
          <p:nvPr>
            <p:ph type="ftr" sz="quarter" idx="11"/>
          </p:nvPr>
        </p:nvSpPr>
        <p:spPr/>
        <p:txBody>
          <a:bodyPr/>
          <a:lstStyle/>
          <a:p>
            <a:r>
              <a:rPr lang="en-GB"/>
              <a:t>JDM Woodland Management Ltd</a:t>
            </a:r>
          </a:p>
        </p:txBody>
      </p:sp>
      <p:sp>
        <p:nvSpPr>
          <p:cNvPr id="9" name="Slide Number Placeholder 8">
            <a:extLst>
              <a:ext uri="{FF2B5EF4-FFF2-40B4-BE49-F238E27FC236}">
                <a16:creationId xmlns:a16="http://schemas.microsoft.com/office/drawing/2014/main" id="{F0789F3F-E220-4034-8519-FA9CBF7E66D8}"/>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3316278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E390-7B77-4F3E-8448-1D95FA61D5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7B0536-9260-4464-8803-34003AEB8ED8}"/>
              </a:ext>
            </a:extLst>
          </p:cNvPr>
          <p:cNvSpPr>
            <a:spLocks noGrp="1"/>
          </p:cNvSpPr>
          <p:nvPr>
            <p:ph type="dt" sz="half" idx="10"/>
          </p:nvPr>
        </p:nvSpPr>
        <p:spPr/>
        <p:txBody>
          <a:bodyPr/>
          <a:lstStyle/>
          <a:p>
            <a:fld id="{0116B2AB-C208-4770-9DB1-BCE0CFAE29CD}" type="datetime1">
              <a:rPr lang="en-GB" smtClean="0"/>
              <a:t>14/01/2020</a:t>
            </a:fld>
            <a:endParaRPr lang="en-GB"/>
          </a:p>
        </p:txBody>
      </p:sp>
      <p:sp>
        <p:nvSpPr>
          <p:cNvPr id="4" name="Footer Placeholder 3">
            <a:extLst>
              <a:ext uri="{FF2B5EF4-FFF2-40B4-BE49-F238E27FC236}">
                <a16:creationId xmlns:a16="http://schemas.microsoft.com/office/drawing/2014/main" id="{5E3BCDD8-377D-4AF6-8B8B-D58F5CEA096A}"/>
              </a:ext>
            </a:extLst>
          </p:cNvPr>
          <p:cNvSpPr>
            <a:spLocks noGrp="1"/>
          </p:cNvSpPr>
          <p:nvPr>
            <p:ph type="ftr" sz="quarter" idx="11"/>
          </p:nvPr>
        </p:nvSpPr>
        <p:spPr/>
        <p:txBody>
          <a:bodyPr/>
          <a:lstStyle/>
          <a:p>
            <a:r>
              <a:rPr lang="en-GB"/>
              <a:t>JDM Woodland Management Ltd</a:t>
            </a:r>
          </a:p>
        </p:txBody>
      </p:sp>
      <p:sp>
        <p:nvSpPr>
          <p:cNvPr id="5" name="Slide Number Placeholder 4">
            <a:extLst>
              <a:ext uri="{FF2B5EF4-FFF2-40B4-BE49-F238E27FC236}">
                <a16:creationId xmlns:a16="http://schemas.microsoft.com/office/drawing/2014/main" id="{017D87DF-0FD2-44D6-AC50-D1F6F972DA0C}"/>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196755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8602B6-6179-46BC-8AEB-C3F4C37EE2CD}"/>
              </a:ext>
            </a:extLst>
          </p:cNvPr>
          <p:cNvSpPr>
            <a:spLocks noGrp="1"/>
          </p:cNvSpPr>
          <p:nvPr>
            <p:ph type="dt" sz="half" idx="10"/>
          </p:nvPr>
        </p:nvSpPr>
        <p:spPr/>
        <p:txBody>
          <a:bodyPr/>
          <a:lstStyle/>
          <a:p>
            <a:fld id="{42091B4A-B3A1-45A2-84E8-62F14FEE5E77}" type="datetime1">
              <a:rPr lang="en-GB" smtClean="0"/>
              <a:t>14/01/2020</a:t>
            </a:fld>
            <a:endParaRPr lang="en-GB"/>
          </a:p>
        </p:txBody>
      </p:sp>
      <p:sp>
        <p:nvSpPr>
          <p:cNvPr id="3" name="Footer Placeholder 2">
            <a:extLst>
              <a:ext uri="{FF2B5EF4-FFF2-40B4-BE49-F238E27FC236}">
                <a16:creationId xmlns:a16="http://schemas.microsoft.com/office/drawing/2014/main" id="{97FD9D0E-380F-4194-B52F-DCBE118A1855}"/>
              </a:ext>
            </a:extLst>
          </p:cNvPr>
          <p:cNvSpPr>
            <a:spLocks noGrp="1"/>
          </p:cNvSpPr>
          <p:nvPr>
            <p:ph type="ftr" sz="quarter" idx="11"/>
          </p:nvPr>
        </p:nvSpPr>
        <p:spPr/>
        <p:txBody>
          <a:bodyPr/>
          <a:lstStyle/>
          <a:p>
            <a:r>
              <a:rPr lang="en-GB"/>
              <a:t>JDM Woodland Management Ltd</a:t>
            </a:r>
          </a:p>
        </p:txBody>
      </p:sp>
      <p:sp>
        <p:nvSpPr>
          <p:cNvPr id="4" name="Slide Number Placeholder 3">
            <a:extLst>
              <a:ext uri="{FF2B5EF4-FFF2-40B4-BE49-F238E27FC236}">
                <a16:creationId xmlns:a16="http://schemas.microsoft.com/office/drawing/2014/main" id="{5358050E-B09E-4EF2-BE63-3165208CAD96}"/>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194490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6284-84BA-4309-9CF3-B7A2CB082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34F23C-D168-4F07-9E7D-0083D9959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2FE9BC-5328-4BC3-87C2-5DA6C6667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5E9D1-BE94-4389-B9B6-45BB252AB28C}"/>
              </a:ext>
            </a:extLst>
          </p:cNvPr>
          <p:cNvSpPr>
            <a:spLocks noGrp="1"/>
          </p:cNvSpPr>
          <p:nvPr>
            <p:ph type="dt" sz="half" idx="10"/>
          </p:nvPr>
        </p:nvSpPr>
        <p:spPr/>
        <p:txBody>
          <a:bodyPr/>
          <a:lstStyle/>
          <a:p>
            <a:fld id="{E51BD54B-3E82-4B98-96B9-7E70FA4F8170}" type="datetime1">
              <a:rPr lang="en-GB" smtClean="0"/>
              <a:t>14/01/2020</a:t>
            </a:fld>
            <a:endParaRPr lang="en-GB"/>
          </a:p>
        </p:txBody>
      </p:sp>
      <p:sp>
        <p:nvSpPr>
          <p:cNvPr id="6" name="Footer Placeholder 5">
            <a:extLst>
              <a:ext uri="{FF2B5EF4-FFF2-40B4-BE49-F238E27FC236}">
                <a16:creationId xmlns:a16="http://schemas.microsoft.com/office/drawing/2014/main" id="{423B85E6-0EA7-435B-80F9-5AEC9008D649}"/>
              </a:ext>
            </a:extLst>
          </p:cNvPr>
          <p:cNvSpPr>
            <a:spLocks noGrp="1"/>
          </p:cNvSpPr>
          <p:nvPr>
            <p:ph type="ftr" sz="quarter" idx="11"/>
          </p:nvPr>
        </p:nvSpPr>
        <p:spPr/>
        <p:txBody>
          <a:bodyPr/>
          <a:lstStyle/>
          <a:p>
            <a:r>
              <a:rPr lang="en-GB"/>
              <a:t>JDM Woodland Management Ltd</a:t>
            </a:r>
          </a:p>
        </p:txBody>
      </p:sp>
      <p:sp>
        <p:nvSpPr>
          <p:cNvPr id="7" name="Slide Number Placeholder 6">
            <a:extLst>
              <a:ext uri="{FF2B5EF4-FFF2-40B4-BE49-F238E27FC236}">
                <a16:creationId xmlns:a16="http://schemas.microsoft.com/office/drawing/2014/main" id="{38F131F0-84C8-4B4B-BB99-B5EA0F86A70A}"/>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32629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120C-9A8D-4726-A4ED-A7DD44E39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0A44FF-D489-45BB-8AEA-F9436DB38B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18790E-D0A6-48A9-B232-BABC3922D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908AAF-0E14-4F6E-B6D4-2A508ADDF342}"/>
              </a:ext>
            </a:extLst>
          </p:cNvPr>
          <p:cNvSpPr>
            <a:spLocks noGrp="1"/>
          </p:cNvSpPr>
          <p:nvPr>
            <p:ph type="dt" sz="half" idx="10"/>
          </p:nvPr>
        </p:nvSpPr>
        <p:spPr/>
        <p:txBody>
          <a:bodyPr/>
          <a:lstStyle/>
          <a:p>
            <a:fld id="{BF966AD0-3589-4FBA-B217-4C2B81D3C648}" type="datetime1">
              <a:rPr lang="en-GB" smtClean="0"/>
              <a:t>14/01/2020</a:t>
            </a:fld>
            <a:endParaRPr lang="en-GB"/>
          </a:p>
        </p:txBody>
      </p:sp>
      <p:sp>
        <p:nvSpPr>
          <p:cNvPr id="6" name="Footer Placeholder 5">
            <a:extLst>
              <a:ext uri="{FF2B5EF4-FFF2-40B4-BE49-F238E27FC236}">
                <a16:creationId xmlns:a16="http://schemas.microsoft.com/office/drawing/2014/main" id="{D5431903-8990-446E-88E4-791B3EB938A4}"/>
              </a:ext>
            </a:extLst>
          </p:cNvPr>
          <p:cNvSpPr>
            <a:spLocks noGrp="1"/>
          </p:cNvSpPr>
          <p:nvPr>
            <p:ph type="ftr" sz="quarter" idx="11"/>
          </p:nvPr>
        </p:nvSpPr>
        <p:spPr/>
        <p:txBody>
          <a:bodyPr/>
          <a:lstStyle/>
          <a:p>
            <a:r>
              <a:rPr lang="en-GB"/>
              <a:t>JDM Woodland Management Ltd</a:t>
            </a:r>
          </a:p>
        </p:txBody>
      </p:sp>
      <p:sp>
        <p:nvSpPr>
          <p:cNvPr id="7" name="Slide Number Placeholder 6">
            <a:extLst>
              <a:ext uri="{FF2B5EF4-FFF2-40B4-BE49-F238E27FC236}">
                <a16:creationId xmlns:a16="http://schemas.microsoft.com/office/drawing/2014/main" id="{031F9098-1DE7-4788-8076-3C7D91FCE82E}"/>
              </a:ext>
            </a:extLst>
          </p:cNvPr>
          <p:cNvSpPr>
            <a:spLocks noGrp="1"/>
          </p:cNvSpPr>
          <p:nvPr>
            <p:ph type="sldNum" sz="quarter" idx="12"/>
          </p:nvPr>
        </p:nvSpPr>
        <p:spPr/>
        <p:txBody>
          <a:bodyPr/>
          <a:lstStyle/>
          <a:p>
            <a:fld id="{17FB981C-2FB3-4825-9C1D-FC41FE4E09A0}" type="slidenum">
              <a:rPr lang="en-GB" smtClean="0"/>
              <a:t>‹#›</a:t>
            </a:fld>
            <a:endParaRPr lang="en-GB"/>
          </a:p>
        </p:txBody>
      </p:sp>
    </p:spTree>
    <p:extLst>
      <p:ext uri="{BB962C8B-B14F-4D97-AF65-F5344CB8AC3E}">
        <p14:creationId xmlns:p14="http://schemas.microsoft.com/office/powerpoint/2010/main" val="226965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F5938C-365C-4D34-B9BE-FD65BA4992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BEAEA1-192E-4867-86EF-3E9571D6D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D7DDD-D1E8-46E3-BCF7-35FC407BF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AED06-FE5A-45CC-AE59-320BE674F6FE}" type="datetime1">
              <a:rPr lang="en-GB" smtClean="0"/>
              <a:t>14/01/2020</a:t>
            </a:fld>
            <a:endParaRPr lang="en-GB"/>
          </a:p>
        </p:txBody>
      </p:sp>
      <p:sp>
        <p:nvSpPr>
          <p:cNvPr id="5" name="Footer Placeholder 4">
            <a:extLst>
              <a:ext uri="{FF2B5EF4-FFF2-40B4-BE49-F238E27FC236}">
                <a16:creationId xmlns:a16="http://schemas.microsoft.com/office/drawing/2014/main" id="{A2D36B9C-D589-46B9-916F-A90EF6FB69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JDM Woodland Management Ltd</a:t>
            </a:r>
          </a:p>
        </p:txBody>
      </p:sp>
      <p:sp>
        <p:nvSpPr>
          <p:cNvPr id="6" name="Slide Number Placeholder 5">
            <a:extLst>
              <a:ext uri="{FF2B5EF4-FFF2-40B4-BE49-F238E27FC236}">
                <a16:creationId xmlns:a16="http://schemas.microsoft.com/office/drawing/2014/main" id="{61F49218-DC77-4DDF-8573-6FA97F7B4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B981C-2FB3-4825-9C1D-FC41FE4E09A0}" type="slidenum">
              <a:rPr lang="en-GB" smtClean="0"/>
              <a:t>‹#›</a:t>
            </a:fld>
            <a:endParaRPr lang="en-GB"/>
          </a:p>
        </p:txBody>
      </p:sp>
    </p:spTree>
    <p:extLst>
      <p:ext uri="{BB962C8B-B14F-4D97-AF65-F5344CB8AC3E}">
        <p14:creationId xmlns:p14="http://schemas.microsoft.com/office/powerpoint/2010/main" val="544299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8D908F-4A61-44E4-BAAF-EB1D2B066A92}"/>
              </a:ext>
            </a:extLst>
          </p:cNvPr>
          <p:cNvSpPr>
            <a:spLocks noGrp="1"/>
          </p:cNvSpPr>
          <p:nvPr>
            <p:ph type="subTitle" idx="1"/>
          </p:nvPr>
        </p:nvSpPr>
        <p:spPr>
          <a:xfrm>
            <a:off x="1418160" y="5112394"/>
            <a:ext cx="9144000" cy="1200329"/>
          </a:xfrm>
        </p:spPr>
        <p:txBody>
          <a:bodyPr>
            <a:normAutofit/>
          </a:bodyPr>
          <a:lstStyle/>
          <a:p>
            <a:pPr algn="l"/>
            <a:r>
              <a:rPr lang="en-US" sz="1600" cap="all" dirty="0">
                <a:latin typeface="Arial" panose="020B0604020202020204" pitchFamily="34" charset="0"/>
                <a:cs typeface="Arial" panose="020B0604020202020204" pitchFamily="34" charset="0"/>
              </a:rPr>
              <a:t>JDM Woodland Management Ltd</a:t>
            </a:r>
          </a:p>
          <a:p>
            <a:pPr algn="l"/>
            <a:r>
              <a:rPr lang="en-US" sz="1600" dirty="0">
                <a:latin typeface="Arial" panose="020B0604020202020204" pitchFamily="34" charset="0"/>
                <a:cs typeface="Arial" panose="020B0604020202020204" pitchFamily="34" charset="0"/>
              </a:rPr>
              <a:t>jdmwoodlandmanagement@hotmail.com</a:t>
            </a:r>
          </a:p>
          <a:p>
            <a:pPr algn="l"/>
            <a:r>
              <a:rPr lang="en-US" sz="1600" dirty="0">
                <a:latin typeface="Arial" panose="020B0604020202020204" pitchFamily="34" charset="0"/>
                <a:cs typeface="Arial" panose="020B0604020202020204" pitchFamily="34" charset="0"/>
              </a:rPr>
              <a:t>07960 034732</a:t>
            </a:r>
            <a:endParaRPr lang="en-GB" sz="16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F29A9AD8-9492-4FF2-8DFB-61DB45C1C49F}"/>
              </a:ext>
            </a:extLst>
          </p:cNvPr>
          <p:cNvSpPr>
            <a:spLocks noGrp="1" noChangeArrowheads="1"/>
          </p:cNvSpPr>
          <p:nvPr>
            <p:ph type="ctrTitle"/>
          </p:nvPr>
        </p:nvSpPr>
        <p:spPr bwMode="auto">
          <a:xfrm>
            <a:off x="1418160" y="1707506"/>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The challenge of forest design for sensitive species - a case study</a:t>
            </a:r>
            <a:endParaRPr kumimoji="0" lang="en-GB" altLang="en-US" sz="3600" b="0" i="0" u="none" strike="noStrike" cap="none" normalizeH="0" baseline="0" dirty="0">
              <a:ln>
                <a:noFill/>
              </a:ln>
              <a:solidFill>
                <a:schemeClr val="tx1"/>
              </a:solidFill>
              <a:effectLst/>
              <a:highlight>
                <a:srgbClr val="FFFF00"/>
              </a:highlight>
              <a:latin typeface="Arial" panose="020B0604020202020204" pitchFamily="34" charset="0"/>
            </a:endParaRPr>
          </a:p>
        </p:txBody>
      </p:sp>
      <p:cxnSp>
        <p:nvCxnSpPr>
          <p:cNvPr id="6" name="Straight Connector 5">
            <a:extLst>
              <a:ext uri="{FF2B5EF4-FFF2-40B4-BE49-F238E27FC236}">
                <a16:creationId xmlns:a16="http://schemas.microsoft.com/office/drawing/2014/main" id="{6410E93D-17F5-4E70-8EEC-E919EF5D514E}"/>
              </a:ext>
            </a:extLst>
          </p:cNvPr>
          <p:cNvCxnSpPr/>
          <p:nvPr/>
        </p:nvCxnSpPr>
        <p:spPr>
          <a:xfrm>
            <a:off x="1499122" y="4981575"/>
            <a:ext cx="89820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1C9AC59-C2C3-4AC9-ADED-E70206D1B498}"/>
              </a:ext>
            </a:extLst>
          </p:cNvPr>
          <p:cNvSpPr/>
          <p:nvPr/>
        </p:nvSpPr>
        <p:spPr>
          <a:xfrm>
            <a:off x="1418160" y="4149209"/>
            <a:ext cx="2881751" cy="461665"/>
          </a:xfrm>
          <a:prstGeom prst="rect">
            <a:avLst/>
          </a:prstGeom>
        </p:spPr>
        <p:txBody>
          <a:bodyPr wrap="none">
            <a:spAutoFit/>
          </a:bodyPr>
          <a:lstStyle/>
          <a:p>
            <a:r>
              <a:rPr lang="en-US" sz="2400" cap="all" dirty="0">
                <a:latin typeface="Arial" panose="020B0604020202020204" pitchFamily="34" charset="0"/>
                <a:cs typeface="Arial" panose="020B0604020202020204" pitchFamily="34" charset="0"/>
              </a:rPr>
              <a:t>Jenny Mulgrew</a:t>
            </a:r>
          </a:p>
        </p:txBody>
      </p:sp>
      <p:pic>
        <p:nvPicPr>
          <p:cNvPr id="8" name="Picture 7" descr="A picture containing drawing, sign&#10;&#10;Description automatically generated">
            <a:extLst>
              <a:ext uri="{FF2B5EF4-FFF2-40B4-BE49-F238E27FC236}">
                <a16:creationId xmlns:a16="http://schemas.microsoft.com/office/drawing/2014/main" id="{0F1DB418-A45F-409F-8FCD-6387B658D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542" y="5090236"/>
            <a:ext cx="2204655" cy="963282"/>
          </a:xfrm>
          <a:prstGeom prst="rect">
            <a:avLst/>
          </a:prstGeom>
        </p:spPr>
      </p:pic>
    </p:spTree>
    <p:extLst>
      <p:ext uri="{BB962C8B-B14F-4D97-AF65-F5344CB8AC3E}">
        <p14:creationId xmlns:p14="http://schemas.microsoft.com/office/powerpoint/2010/main" val="2706377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65D31A-D9F1-4661-8837-66E6F1C6E46A}"/>
              </a:ext>
            </a:extLst>
          </p:cNvPr>
          <p:cNvPicPr>
            <a:picLocks noChangeAspect="1"/>
          </p:cNvPicPr>
          <p:nvPr/>
        </p:nvPicPr>
        <p:blipFill rotWithShape="1">
          <a:blip r:embed="rId3"/>
          <a:srcRect l="10361" t="15532" r="26392" b="6514"/>
          <a:stretch/>
        </p:blipFill>
        <p:spPr>
          <a:xfrm>
            <a:off x="168965" y="182880"/>
            <a:ext cx="9251649" cy="6414071"/>
          </a:xfrm>
          <a:prstGeom prst="rect">
            <a:avLst/>
          </a:prstGeom>
        </p:spPr>
      </p:pic>
      <p:sp>
        <p:nvSpPr>
          <p:cNvPr id="3" name="Content Placeholder 2">
            <a:extLst>
              <a:ext uri="{FF2B5EF4-FFF2-40B4-BE49-F238E27FC236}">
                <a16:creationId xmlns:a16="http://schemas.microsoft.com/office/drawing/2014/main" id="{3DC77408-CEB2-4993-A06A-483EDB50D62E}"/>
              </a:ext>
            </a:extLst>
          </p:cNvPr>
          <p:cNvSpPr>
            <a:spLocks noGrp="1"/>
          </p:cNvSpPr>
          <p:nvPr>
            <p:ph idx="1"/>
          </p:nvPr>
        </p:nvSpPr>
        <p:spPr>
          <a:xfrm>
            <a:off x="5795890" y="182880"/>
            <a:ext cx="6396110" cy="2736913"/>
          </a:xfrm>
          <a:solidFill>
            <a:schemeClr val="bg1"/>
          </a:solidFill>
        </p:spPr>
        <p:txBody>
          <a:bodyPr>
            <a:normAutofit lnSpcReduction="10000"/>
          </a:bodyPr>
          <a:lstStyle/>
          <a:p>
            <a:pPr marL="0" indent="0">
              <a:buNone/>
            </a:pPr>
            <a:r>
              <a:rPr lang="en-US" sz="2200" b="1" dirty="0"/>
              <a:t>WOODLAND DESIGN </a:t>
            </a:r>
          </a:p>
          <a:p>
            <a:r>
              <a:rPr lang="en-US" sz="2000" dirty="0"/>
              <a:t>Based upon landowner objectives, site ecology, and what can be grown.</a:t>
            </a:r>
          </a:p>
          <a:p>
            <a:r>
              <a:rPr lang="en-US" sz="2000" dirty="0"/>
              <a:t>Design determined by topography, vegetation &amp; soils. </a:t>
            </a:r>
          </a:p>
          <a:p>
            <a:r>
              <a:rPr lang="en-US" sz="2000" dirty="0"/>
              <a:t>Follows traditional silvicultural practices commonly used in Scandinavia &amp; c. Europe. </a:t>
            </a:r>
          </a:p>
          <a:p>
            <a:pPr marL="0" indent="0">
              <a:buNone/>
            </a:pPr>
            <a:r>
              <a:rPr lang="en-US" sz="2000" b="1" dirty="0"/>
              <a:t>We aim to provide different options aside from SS, best suited to the site, provide a good return.</a:t>
            </a:r>
            <a:endParaRPr lang="en-US" sz="600" b="1" dirty="0"/>
          </a:p>
        </p:txBody>
      </p:sp>
      <p:sp>
        <p:nvSpPr>
          <p:cNvPr id="7" name="TextBox 6">
            <a:extLst>
              <a:ext uri="{FF2B5EF4-FFF2-40B4-BE49-F238E27FC236}">
                <a16:creationId xmlns:a16="http://schemas.microsoft.com/office/drawing/2014/main" id="{108ABA5B-8909-4AD9-82E6-C7A77E388C12}"/>
              </a:ext>
            </a:extLst>
          </p:cNvPr>
          <p:cNvSpPr txBox="1"/>
          <p:nvPr/>
        </p:nvSpPr>
        <p:spPr>
          <a:xfrm>
            <a:off x="379828" y="182880"/>
            <a:ext cx="2644676" cy="954107"/>
          </a:xfrm>
          <a:prstGeom prst="rect">
            <a:avLst/>
          </a:prstGeom>
          <a:solidFill>
            <a:schemeClr val="bg1"/>
          </a:solidFill>
        </p:spPr>
        <p:txBody>
          <a:bodyPr wrap="square" rtlCol="0">
            <a:spAutoFit/>
          </a:bodyPr>
          <a:lstStyle/>
          <a:p>
            <a:r>
              <a:rPr lang="en-US" sz="2800" b="1" dirty="0"/>
              <a:t>Concept Map 1 – before surveys</a:t>
            </a:r>
            <a:endParaRPr lang="en-GB" sz="2800" dirty="0"/>
          </a:p>
        </p:txBody>
      </p:sp>
      <p:sp>
        <p:nvSpPr>
          <p:cNvPr id="8" name="TextBox 7">
            <a:extLst>
              <a:ext uri="{FF2B5EF4-FFF2-40B4-BE49-F238E27FC236}">
                <a16:creationId xmlns:a16="http://schemas.microsoft.com/office/drawing/2014/main" id="{8838284B-57D4-498F-A65C-8D2197D3471B}"/>
              </a:ext>
            </a:extLst>
          </p:cNvPr>
          <p:cNvSpPr txBox="1"/>
          <p:nvPr/>
        </p:nvSpPr>
        <p:spPr>
          <a:xfrm>
            <a:off x="8004516" y="3102673"/>
            <a:ext cx="3872745" cy="1846659"/>
          </a:xfrm>
          <a:prstGeom prst="rect">
            <a:avLst/>
          </a:prstGeom>
          <a:solidFill>
            <a:schemeClr val="bg1"/>
          </a:solidFill>
          <a:ln>
            <a:solidFill>
              <a:schemeClr val="tx1"/>
            </a:solidFill>
          </a:ln>
        </p:spPr>
        <p:txBody>
          <a:bodyPr wrap="square" rtlCol="0">
            <a:spAutoFit/>
          </a:bodyPr>
          <a:lstStyle/>
          <a:p>
            <a:pPr algn="ctr"/>
            <a:r>
              <a:rPr lang="en-US" sz="1900" b="1" u="sng" dirty="0"/>
              <a:t>Design principle</a:t>
            </a:r>
          </a:p>
          <a:p>
            <a:endParaRPr lang="en-US" sz="1900" b="1" dirty="0"/>
          </a:p>
          <a:p>
            <a:r>
              <a:rPr lang="en-US" sz="1900" dirty="0"/>
              <a:t>   SP/SBI	       ASP/SBI	</a:t>
            </a:r>
          </a:p>
          <a:p>
            <a:r>
              <a:rPr lang="en-US" sz="1900" dirty="0"/>
              <a:t>   NS	       SBI</a:t>
            </a:r>
          </a:p>
          <a:p>
            <a:r>
              <a:rPr lang="en-US" sz="1900" dirty="0"/>
              <a:t>   	       ASP/SBI/FM 	</a:t>
            </a:r>
          </a:p>
          <a:p>
            <a:r>
              <a:rPr lang="en-US" sz="1900" dirty="0"/>
              <a:t>   	       BE	        	  NBL</a:t>
            </a:r>
          </a:p>
        </p:txBody>
      </p:sp>
      <p:pic>
        <p:nvPicPr>
          <p:cNvPr id="9" name="Picture 8" descr="A close up of a map&#10;&#10;Description automatically generated">
            <a:extLst>
              <a:ext uri="{FF2B5EF4-FFF2-40B4-BE49-F238E27FC236}">
                <a16:creationId xmlns:a16="http://schemas.microsoft.com/office/drawing/2014/main" id="{46E08072-C6BE-40B6-A80F-47BDAAEBA7F4}"/>
              </a:ext>
            </a:extLst>
          </p:cNvPr>
          <p:cNvPicPr/>
          <p:nvPr/>
        </p:nvPicPr>
        <p:blipFill rotWithShape="1">
          <a:blip r:embed="rId4">
            <a:extLst>
              <a:ext uri="{28A0092B-C50C-407E-A947-70E740481C1C}">
                <a14:useLocalDpi xmlns:a14="http://schemas.microsoft.com/office/drawing/2010/main" val="0"/>
              </a:ext>
            </a:extLst>
          </a:blip>
          <a:srcRect l="43541" t="42065" r="53966" b="54645"/>
          <a:stretch/>
        </p:blipFill>
        <p:spPr bwMode="auto">
          <a:xfrm>
            <a:off x="8087164" y="4096926"/>
            <a:ext cx="142875" cy="133350"/>
          </a:xfrm>
          <a:prstGeom prst="rect">
            <a:avLst/>
          </a:prstGeom>
          <a:ln>
            <a:noFill/>
          </a:ln>
          <a:extLst>
            <a:ext uri="{53640926-AAD7-44D8-BBD7-CCE9431645EC}">
              <a14:shadowObscured xmlns:a14="http://schemas.microsoft.com/office/drawing/2010/main"/>
            </a:ext>
          </a:extLst>
        </p:spPr>
      </p:pic>
      <p:pic>
        <p:nvPicPr>
          <p:cNvPr id="10" name="Picture 9" descr="A close up of a map&#10;&#10;Description automatically generated">
            <a:extLst>
              <a:ext uri="{FF2B5EF4-FFF2-40B4-BE49-F238E27FC236}">
                <a16:creationId xmlns:a16="http://schemas.microsoft.com/office/drawing/2014/main" id="{46E08072-C6BE-40B6-A80F-47BDAAEBA7F4}"/>
              </a:ext>
            </a:extLst>
          </p:cNvPr>
          <p:cNvPicPr/>
          <p:nvPr/>
        </p:nvPicPr>
        <p:blipFill rotWithShape="1">
          <a:blip r:embed="rId4">
            <a:extLst>
              <a:ext uri="{28A0092B-C50C-407E-A947-70E740481C1C}">
                <a14:useLocalDpi xmlns:a14="http://schemas.microsoft.com/office/drawing/2010/main" val="0"/>
              </a:ext>
            </a:extLst>
          </a:blip>
          <a:srcRect l="17118" t="43710" r="80722" b="54175"/>
          <a:stretch/>
        </p:blipFill>
        <p:spPr bwMode="auto">
          <a:xfrm>
            <a:off x="8087165" y="3805595"/>
            <a:ext cx="142875" cy="133350"/>
          </a:xfrm>
          <a:prstGeom prst="rect">
            <a:avLst/>
          </a:prstGeom>
          <a:ln>
            <a:noFill/>
          </a:ln>
          <a:extLst>
            <a:ext uri="{53640926-AAD7-44D8-BBD7-CCE9431645EC}">
              <a14:shadowObscured xmlns:a14="http://schemas.microsoft.com/office/drawing/2010/main"/>
            </a:ext>
          </a:extLst>
        </p:spPr>
      </p:pic>
      <p:pic>
        <p:nvPicPr>
          <p:cNvPr id="11" name="Picture 10" descr="A close up of a map&#10;&#10;Description automatically generated">
            <a:extLst>
              <a:ext uri="{FF2B5EF4-FFF2-40B4-BE49-F238E27FC236}">
                <a16:creationId xmlns:a16="http://schemas.microsoft.com/office/drawing/2014/main" id="{46E08072-C6BE-40B6-A80F-47BDAAEBA7F4}"/>
              </a:ext>
            </a:extLst>
          </p:cNvPr>
          <p:cNvPicPr/>
          <p:nvPr/>
        </p:nvPicPr>
        <p:blipFill rotWithShape="1">
          <a:blip r:embed="rId4">
            <a:extLst>
              <a:ext uri="{28A0092B-C50C-407E-A947-70E740481C1C}">
                <a14:useLocalDpi xmlns:a14="http://schemas.microsoft.com/office/drawing/2010/main" val="0"/>
              </a:ext>
            </a:extLst>
          </a:blip>
          <a:srcRect l="13793" t="48174" r="84711" b="49476"/>
          <a:stretch/>
        </p:blipFill>
        <p:spPr bwMode="auto">
          <a:xfrm>
            <a:off x="10734869" y="4669602"/>
            <a:ext cx="142875" cy="191818"/>
          </a:xfrm>
          <a:prstGeom prst="rect">
            <a:avLst/>
          </a:prstGeom>
          <a:ln>
            <a:noFill/>
          </a:ln>
          <a:extLst>
            <a:ext uri="{53640926-AAD7-44D8-BBD7-CCE9431645EC}">
              <a14:shadowObscured xmlns:a14="http://schemas.microsoft.com/office/drawing/2010/main"/>
            </a:ext>
          </a:extLst>
        </p:spPr>
      </p:pic>
      <p:pic>
        <p:nvPicPr>
          <p:cNvPr id="12" name="Picture 11" descr="A close up of a map&#10;&#10;Description automatically generated">
            <a:extLst>
              <a:ext uri="{FF2B5EF4-FFF2-40B4-BE49-F238E27FC236}">
                <a16:creationId xmlns:a16="http://schemas.microsoft.com/office/drawing/2014/main" id="{46E08072-C6BE-40B6-A80F-47BDAAEBA7F4}"/>
              </a:ext>
            </a:extLst>
          </p:cNvPr>
          <p:cNvPicPr/>
          <p:nvPr/>
        </p:nvPicPr>
        <p:blipFill rotWithShape="1">
          <a:blip r:embed="rId4">
            <a:extLst>
              <a:ext uri="{28A0092B-C50C-407E-A947-70E740481C1C}">
                <a14:useLocalDpi xmlns:a14="http://schemas.microsoft.com/office/drawing/2010/main" val="0"/>
              </a:ext>
            </a:extLst>
          </a:blip>
          <a:srcRect l="33736" t="49114" r="64436" b="48066"/>
          <a:stretch/>
        </p:blipFill>
        <p:spPr bwMode="auto">
          <a:xfrm>
            <a:off x="9200805" y="3805595"/>
            <a:ext cx="121922" cy="133350"/>
          </a:xfrm>
          <a:prstGeom prst="rect">
            <a:avLst/>
          </a:prstGeom>
          <a:ln>
            <a:noFill/>
          </a:ln>
          <a:extLst>
            <a:ext uri="{53640926-AAD7-44D8-BBD7-CCE9431645EC}">
              <a14:shadowObscured xmlns:a14="http://schemas.microsoft.com/office/drawing/2010/main"/>
            </a:ext>
          </a:extLst>
        </p:spPr>
      </p:pic>
      <p:pic>
        <p:nvPicPr>
          <p:cNvPr id="13" name="Picture 12" descr="A close up of a map&#10;&#10;Description automatically generated">
            <a:extLst>
              <a:ext uri="{FF2B5EF4-FFF2-40B4-BE49-F238E27FC236}">
                <a16:creationId xmlns:a16="http://schemas.microsoft.com/office/drawing/2014/main" id="{46E08072-C6BE-40B6-A80F-47BDAAEBA7F4}"/>
              </a:ext>
            </a:extLst>
          </p:cNvPr>
          <p:cNvPicPr/>
          <p:nvPr/>
        </p:nvPicPr>
        <p:blipFill rotWithShape="1">
          <a:blip r:embed="rId4">
            <a:extLst>
              <a:ext uri="{28A0092B-C50C-407E-A947-70E740481C1C}">
                <a14:useLocalDpi xmlns:a14="http://schemas.microsoft.com/office/drawing/2010/main" val="0"/>
              </a:ext>
            </a:extLst>
          </a:blip>
          <a:srcRect l="31243" t="62274" r="66763" b="36081"/>
          <a:stretch/>
        </p:blipFill>
        <p:spPr bwMode="auto">
          <a:xfrm>
            <a:off x="9200805" y="4698836"/>
            <a:ext cx="121922" cy="133350"/>
          </a:xfrm>
          <a:prstGeom prst="rect">
            <a:avLst/>
          </a:prstGeom>
          <a:ln>
            <a:noFill/>
          </a:ln>
          <a:extLst>
            <a:ext uri="{53640926-AAD7-44D8-BBD7-CCE9431645EC}">
              <a14:shadowObscured xmlns:a14="http://schemas.microsoft.com/office/drawing/2010/main"/>
            </a:ext>
          </a:extLst>
        </p:spPr>
      </p:pic>
      <p:pic>
        <p:nvPicPr>
          <p:cNvPr id="14" name="Picture 13" descr="A close up of a map&#10;&#10;Description automatically generated">
            <a:extLst>
              <a:ext uri="{FF2B5EF4-FFF2-40B4-BE49-F238E27FC236}">
                <a16:creationId xmlns:a16="http://schemas.microsoft.com/office/drawing/2014/main" id="{46E08072-C6BE-40B6-A80F-47BDAAEBA7F4}"/>
              </a:ext>
            </a:extLst>
          </p:cNvPr>
          <p:cNvPicPr/>
          <p:nvPr/>
        </p:nvPicPr>
        <p:blipFill rotWithShape="1">
          <a:blip r:embed="rId4">
            <a:extLst>
              <a:ext uri="{28A0092B-C50C-407E-A947-70E740481C1C}">
                <a14:useLocalDpi xmlns:a14="http://schemas.microsoft.com/office/drawing/2010/main" val="0"/>
              </a:ext>
            </a:extLst>
          </a:blip>
          <a:srcRect l="25260" t="59454" r="72746" b="38431"/>
          <a:stretch/>
        </p:blipFill>
        <p:spPr bwMode="auto">
          <a:xfrm>
            <a:off x="9208489" y="4389182"/>
            <a:ext cx="121922" cy="133350"/>
          </a:xfrm>
          <a:prstGeom prst="rect">
            <a:avLst/>
          </a:prstGeom>
          <a:ln>
            <a:noFill/>
          </a:ln>
          <a:extLst>
            <a:ext uri="{53640926-AAD7-44D8-BBD7-CCE9431645EC}">
              <a14:shadowObscured xmlns:a14="http://schemas.microsoft.com/office/drawing/2010/main"/>
            </a:ext>
          </a:extLst>
        </p:spPr>
      </p:pic>
      <p:pic>
        <p:nvPicPr>
          <p:cNvPr id="15" name="Picture 14" descr="A close up of a map&#10;&#10;Description automatically generated">
            <a:extLst>
              <a:ext uri="{FF2B5EF4-FFF2-40B4-BE49-F238E27FC236}">
                <a16:creationId xmlns:a16="http://schemas.microsoft.com/office/drawing/2014/main" id="{46E08072-C6BE-40B6-A80F-47BDAAEBA7F4}"/>
              </a:ext>
            </a:extLst>
          </p:cNvPr>
          <p:cNvPicPr/>
          <p:nvPr/>
        </p:nvPicPr>
        <p:blipFill rotWithShape="1">
          <a:blip r:embed="rId4">
            <a:extLst>
              <a:ext uri="{28A0092B-C50C-407E-A947-70E740481C1C}">
                <a14:useLocalDpi xmlns:a14="http://schemas.microsoft.com/office/drawing/2010/main" val="0"/>
              </a:ext>
            </a:extLst>
          </a:blip>
          <a:srcRect l="34898" t="53344" r="63440" b="44541"/>
          <a:stretch/>
        </p:blipFill>
        <p:spPr bwMode="auto">
          <a:xfrm>
            <a:off x="9208489" y="4109513"/>
            <a:ext cx="121922" cy="13335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0BA947C-ADE8-407F-9414-E01951BC26D8}"/>
              </a:ext>
            </a:extLst>
          </p:cNvPr>
          <p:cNvSpPr txBox="1"/>
          <p:nvPr/>
        </p:nvSpPr>
        <p:spPr>
          <a:xfrm>
            <a:off x="9690652" y="5764696"/>
            <a:ext cx="1808922" cy="369332"/>
          </a:xfrm>
          <a:prstGeom prst="rect">
            <a:avLst/>
          </a:prstGeom>
          <a:noFill/>
        </p:spPr>
        <p:txBody>
          <a:bodyPr wrap="square" rtlCol="0">
            <a:spAutoFit/>
          </a:bodyPr>
          <a:lstStyle/>
          <a:p>
            <a:r>
              <a:rPr lang="en-US" dirty="0"/>
              <a:t>Steep ground</a:t>
            </a:r>
            <a:endParaRPr lang="en-GB" dirty="0"/>
          </a:p>
        </p:txBody>
      </p:sp>
      <p:cxnSp>
        <p:nvCxnSpPr>
          <p:cNvPr id="19" name="Straight Arrow Connector 18">
            <a:extLst>
              <a:ext uri="{FF2B5EF4-FFF2-40B4-BE49-F238E27FC236}">
                <a16:creationId xmlns:a16="http://schemas.microsoft.com/office/drawing/2014/main" id="{38508C7E-27F2-4E0F-B1E9-39A0A6B1B235}"/>
              </a:ext>
            </a:extLst>
          </p:cNvPr>
          <p:cNvCxnSpPr>
            <a:stCxn id="4" idx="1"/>
          </p:cNvCxnSpPr>
          <p:nvPr/>
        </p:nvCxnSpPr>
        <p:spPr>
          <a:xfrm flipH="1" flipV="1">
            <a:off x="8736496" y="5874026"/>
            <a:ext cx="954156" cy="753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982D9E-98C3-4718-AFF0-B288C3329E45}"/>
              </a:ext>
            </a:extLst>
          </p:cNvPr>
          <p:cNvPicPr/>
          <p:nvPr/>
        </p:nvPicPr>
        <p:blipFill rotWithShape="1">
          <a:blip r:embed="rId5" cstate="print">
            <a:extLst>
              <a:ext uri="{28A0092B-C50C-407E-A947-70E740481C1C}">
                <a14:useLocalDpi xmlns:a14="http://schemas.microsoft.com/office/drawing/2010/main" val="0"/>
              </a:ext>
            </a:extLst>
          </a:blip>
          <a:srcRect r="21321"/>
          <a:stretch/>
        </p:blipFill>
        <p:spPr bwMode="auto">
          <a:xfrm>
            <a:off x="2966680" y="1002760"/>
            <a:ext cx="4919870" cy="5446643"/>
          </a:xfrm>
          <a:prstGeom prst="rect">
            <a:avLst/>
          </a:prstGeom>
          <a:noFill/>
          <a:ln>
            <a:noFill/>
          </a:ln>
        </p:spPr>
      </p:pic>
      <p:sp>
        <p:nvSpPr>
          <p:cNvPr id="21" name="TextBox 20">
            <a:extLst>
              <a:ext uri="{FF2B5EF4-FFF2-40B4-BE49-F238E27FC236}">
                <a16:creationId xmlns:a16="http://schemas.microsoft.com/office/drawing/2014/main" id="{458E9490-8538-48A0-ADFE-19D0BC6DF0B4}"/>
              </a:ext>
            </a:extLst>
          </p:cNvPr>
          <p:cNvSpPr txBox="1"/>
          <p:nvPr/>
        </p:nvSpPr>
        <p:spPr>
          <a:xfrm>
            <a:off x="13164" y="3020583"/>
            <a:ext cx="1808922" cy="369332"/>
          </a:xfrm>
          <a:prstGeom prst="rect">
            <a:avLst/>
          </a:prstGeom>
          <a:noFill/>
        </p:spPr>
        <p:txBody>
          <a:bodyPr wrap="square" rtlCol="0">
            <a:spAutoFit/>
          </a:bodyPr>
          <a:lstStyle/>
          <a:p>
            <a:r>
              <a:rPr lang="en-US" dirty="0"/>
              <a:t>Prevailing wind</a:t>
            </a:r>
            <a:endParaRPr lang="en-GB" dirty="0"/>
          </a:p>
        </p:txBody>
      </p:sp>
      <p:cxnSp>
        <p:nvCxnSpPr>
          <p:cNvPr id="22" name="Straight Arrow Connector 21">
            <a:extLst>
              <a:ext uri="{FF2B5EF4-FFF2-40B4-BE49-F238E27FC236}">
                <a16:creationId xmlns:a16="http://schemas.microsoft.com/office/drawing/2014/main" id="{8D6FBA9B-7BAD-490B-9851-90D5DE1917AE}"/>
              </a:ext>
            </a:extLst>
          </p:cNvPr>
          <p:cNvCxnSpPr>
            <a:cxnSpLocks/>
          </p:cNvCxnSpPr>
          <p:nvPr/>
        </p:nvCxnSpPr>
        <p:spPr>
          <a:xfrm>
            <a:off x="195294" y="3429000"/>
            <a:ext cx="7886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3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85E8FD-3E5C-43B3-80F3-252DF26674A7}"/>
              </a:ext>
            </a:extLst>
          </p:cNvPr>
          <p:cNvPicPr>
            <a:picLocks noChangeAspect="1"/>
          </p:cNvPicPr>
          <p:nvPr/>
        </p:nvPicPr>
        <p:blipFill rotWithShape="1">
          <a:blip r:embed="rId3"/>
          <a:srcRect l="10361" t="15532" r="26392" b="6514"/>
          <a:stretch/>
        </p:blipFill>
        <p:spPr>
          <a:xfrm>
            <a:off x="148371" y="182880"/>
            <a:ext cx="9272243" cy="6428349"/>
          </a:xfrm>
          <a:prstGeom prst="rect">
            <a:avLst/>
          </a:prstGeom>
        </p:spPr>
      </p:pic>
      <p:sp>
        <p:nvSpPr>
          <p:cNvPr id="3" name="Content Placeholder 2">
            <a:extLst>
              <a:ext uri="{FF2B5EF4-FFF2-40B4-BE49-F238E27FC236}">
                <a16:creationId xmlns:a16="http://schemas.microsoft.com/office/drawing/2014/main" id="{3DC77408-CEB2-4993-A06A-483EDB50D62E}"/>
              </a:ext>
            </a:extLst>
          </p:cNvPr>
          <p:cNvSpPr>
            <a:spLocks noGrp="1"/>
          </p:cNvSpPr>
          <p:nvPr>
            <p:ph idx="1"/>
          </p:nvPr>
        </p:nvSpPr>
        <p:spPr>
          <a:xfrm>
            <a:off x="6096000" y="175099"/>
            <a:ext cx="5954598" cy="2021450"/>
          </a:xfrm>
          <a:solidFill>
            <a:schemeClr val="bg1"/>
          </a:solidFill>
        </p:spPr>
        <p:txBody>
          <a:bodyPr>
            <a:normAutofit/>
          </a:bodyPr>
          <a:lstStyle/>
          <a:p>
            <a:pPr marL="0" indent="0">
              <a:buNone/>
            </a:pPr>
            <a:r>
              <a:rPr lang="en-US" sz="2200" b="1" dirty="0"/>
              <a:t>WOODLAND MANAGEMENT </a:t>
            </a:r>
          </a:p>
          <a:p>
            <a:r>
              <a:rPr lang="en-US" sz="1900" dirty="0">
                <a:cs typeface="Arial" panose="020B0604020202020204" pitchFamily="34" charset="0"/>
              </a:rPr>
              <a:t>Low Intensity Silvicultural System (CCF) AND </a:t>
            </a:r>
            <a:r>
              <a:rPr lang="en-US" sz="1900" dirty="0" err="1">
                <a:cs typeface="Arial" panose="020B0604020202020204" pitchFamily="34" charset="0"/>
              </a:rPr>
              <a:t>clearfell</a:t>
            </a:r>
            <a:r>
              <a:rPr lang="en-US" sz="1900" dirty="0">
                <a:cs typeface="Arial" panose="020B0604020202020204" pitchFamily="34" charset="0"/>
              </a:rPr>
              <a:t>. </a:t>
            </a:r>
          </a:p>
          <a:p>
            <a:r>
              <a:rPr lang="en-US" sz="1900" dirty="0">
                <a:cs typeface="Arial" panose="020B0604020202020204" pitchFamily="34" charset="0"/>
              </a:rPr>
              <a:t>CCF not generally designed into NWC in British forestry.</a:t>
            </a:r>
          </a:p>
          <a:p>
            <a:r>
              <a:rPr lang="en-US" sz="1900" dirty="0">
                <a:cs typeface="Arial" panose="020B0604020202020204" pitchFamily="34" charset="0"/>
              </a:rPr>
              <a:t>LISS benefit overall biodiversity by increasing woodland species and structural diversity. </a:t>
            </a:r>
            <a:endParaRPr lang="en-GB" sz="1600" dirty="0"/>
          </a:p>
        </p:txBody>
      </p:sp>
      <p:sp>
        <p:nvSpPr>
          <p:cNvPr id="5" name="Footer Placeholder 4">
            <a:extLst>
              <a:ext uri="{FF2B5EF4-FFF2-40B4-BE49-F238E27FC236}">
                <a16:creationId xmlns:a16="http://schemas.microsoft.com/office/drawing/2014/main" id="{8006F808-EE0B-4572-AF96-1C64BE4DEABD}"/>
              </a:ext>
            </a:extLst>
          </p:cNvPr>
          <p:cNvSpPr>
            <a:spLocks noGrp="1"/>
          </p:cNvSpPr>
          <p:nvPr>
            <p:ph type="ftr" sz="quarter" idx="11"/>
          </p:nvPr>
        </p:nvSpPr>
        <p:spPr/>
        <p:txBody>
          <a:bodyPr/>
          <a:lstStyle/>
          <a:p>
            <a:r>
              <a:rPr lang="en-GB"/>
              <a:t>JDM Woodland Management Ltd</a:t>
            </a:r>
          </a:p>
        </p:txBody>
      </p:sp>
      <p:sp>
        <p:nvSpPr>
          <p:cNvPr id="7" name="TextBox 6">
            <a:extLst>
              <a:ext uri="{FF2B5EF4-FFF2-40B4-BE49-F238E27FC236}">
                <a16:creationId xmlns:a16="http://schemas.microsoft.com/office/drawing/2014/main" id="{4E566ADB-FCAD-4E7F-B122-2296504DDAEF}"/>
              </a:ext>
            </a:extLst>
          </p:cNvPr>
          <p:cNvSpPr txBox="1"/>
          <p:nvPr/>
        </p:nvSpPr>
        <p:spPr>
          <a:xfrm>
            <a:off x="7188590" y="2568594"/>
            <a:ext cx="5003410" cy="3693319"/>
          </a:xfrm>
          <a:prstGeom prst="rect">
            <a:avLst/>
          </a:prstGeom>
          <a:solidFill>
            <a:schemeClr val="bg1"/>
          </a:solidFill>
        </p:spPr>
        <p:txBody>
          <a:bodyPr wrap="square" rtlCol="0">
            <a:spAutoFit/>
          </a:bodyPr>
          <a:lstStyle/>
          <a:p>
            <a:r>
              <a:rPr lang="en-US" b="1" dirty="0">
                <a:cs typeface="Arial" panose="020B0604020202020204" pitchFamily="34" charset="0"/>
              </a:rPr>
              <a:t>Conifer </a:t>
            </a:r>
            <a:r>
              <a:rPr lang="en-US" dirty="0">
                <a:cs typeface="Arial" panose="020B0604020202020204" pitchFamily="34" charset="0"/>
              </a:rPr>
              <a:t>- </a:t>
            </a:r>
            <a:r>
              <a:rPr lang="en-US" dirty="0" err="1">
                <a:cs typeface="Arial" panose="020B0604020202020204" pitchFamily="34" charset="0"/>
              </a:rPr>
              <a:t>Clearfell</a:t>
            </a:r>
            <a:r>
              <a:rPr lang="en-US" dirty="0">
                <a:cs typeface="Arial" panose="020B0604020202020204" pitchFamily="34" charset="0"/>
              </a:rPr>
              <a:t> system due to exposure and risk of windblow.</a:t>
            </a:r>
          </a:p>
          <a:p>
            <a:pPr marL="285750" indent="-285750">
              <a:buFont typeface="Arial" panose="020B0604020202020204" pitchFamily="34" charset="0"/>
              <a:buChar char="•"/>
            </a:pPr>
            <a:r>
              <a:rPr lang="en-US" dirty="0">
                <a:cs typeface="Arial" panose="020B0604020202020204" pitchFamily="34" charset="0"/>
              </a:rPr>
              <a:t>Track accesses 5-6 smaller blocks that can be </a:t>
            </a:r>
            <a:r>
              <a:rPr lang="en-US" dirty="0" err="1">
                <a:cs typeface="Arial" panose="020B0604020202020204" pitchFamily="34" charset="0"/>
              </a:rPr>
              <a:t>clearfelled</a:t>
            </a:r>
            <a:r>
              <a:rPr lang="en-US" dirty="0">
                <a:cs typeface="Arial" panose="020B0604020202020204" pitchFamily="34" charset="0"/>
              </a:rPr>
              <a:t> one (or more) at a time. </a:t>
            </a:r>
          </a:p>
          <a:p>
            <a:endParaRPr lang="en-US" b="1" dirty="0">
              <a:cs typeface="Arial" panose="020B0604020202020204" pitchFamily="34" charset="0"/>
            </a:endParaRPr>
          </a:p>
          <a:p>
            <a:r>
              <a:rPr lang="en-US" b="1" dirty="0">
                <a:cs typeface="Arial" panose="020B0604020202020204" pitchFamily="34" charset="0"/>
              </a:rPr>
              <a:t>BLV</a:t>
            </a:r>
            <a:r>
              <a:rPr lang="en-US" dirty="0">
                <a:cs typeface="Arial" panose="020B0604020202020204" pitchFamily="34" charset="0"/>
              </a:rPr>
              <a:t> - CCF thinned to produce quality hardwoods. </a:t>
            </a:r>
          </a:p>
          <a:p>
            <a:pPr marL="285750" indent="-285750">
              <a:buFont typeface="Arial" panose="020B0604020202020204" pitchFamily="34" charset="0"/>
              <a:buChar char="•"/>
            </a:pPr>
            <a:r>
              <a:rPr lang="en-US" dirty="0" err="1">
                <a:cs typeface="Arial" panose="020B0604020202020204" pitchFamily="34" charset="0"/>
              </a:rPr>
              <a:t>Thinnings</a:t>
            </a:r>
            <a:r>
              <a:rPr lang="en-US" dirty="0">
                <a:cs typeface="Arial" panose="020B0604020202020204" pitchFamily="34" charset="0"/>
              </a:rPr>
              <a:t> could be included when machinery there to </a:t>
            </a:r>
            <a:r>
              <a:rPr lang="en-US" dirty="0" err="1">
                <a:cs typeface="Arial" panose="020B0604020202020204" pitchFamily="34" charset="0"/>
              </a:rPr>
              <a:t>clearfell</a:t>
            </a:r>
            <a:r>
              <a:rPr lang="en-US" dirty="0">
                <a:cs typeface="Arial" panose="020B0604020202020204" pitchFamily="34" charset="0"/>
              </a:rPr>
              <a:t>.</a:t>
            </a:r>
          </a:p>
          <a:p>
            <a:pPr marL="285750" indent="-285750">
              <a:buFont typeface="Arial" panose="020B0604020202020204" pitchFamily="34" charset="0"/>
              <a:buChar char="•"/>
            </a:pPr>
            <a:r>
              <a:rPr lang="en-US" dirty="0">
                <a:cs typeface="Arial" panose="020B0604020202020204" pitchFamily="34" charset="0"/>
              </a:rPr>
              <a:t>Supply firewood, niche markets, leading eventually to quality hardwood markets.</a:t>
            </a:r>
          </a:p>
          <a:p>
            <a:endParaRPr lang="en-US" b="1" dirty="0">
              <a:cs typeface="Arial" panose="020B0604020202020204" pitchFamily="34" charset="0"/>
            </a:endParaRPr>
          </a:p>
          <a:p>
            <a:r>
              <a:rPr lang="en-US" b="1" dirty="0">
                <a:cs typeface="Arial" panose="020B0604020202020204" pitchFamily="34" charset="0"/>
              </a:rPr>
              <a:t>Farm income generated from initial grant, followed by revenue from </a:t>
            </a:r>
            <a:r>
              <a:rPr lang="en-US" b="1" dirty="0" err="1">
                <a:cs typeface="Arial" panose="020B0604020202020204" pitchFamily="34" charset="0"/>
              </a:rPr>
              <a:t>thinnings</a:t>
            </a:r>
            <a:r>
              <a:rPr lang="en-US" b="1" dirty="0">
                <a:cs typeface="Arial" panose="020B0604020202020204" pitchFamily="34" charset="0"/>
              </a:rPr>
              <a:t> &amp; </a:t>
            </a:r>
            <a:r>
              <a:rPr lang="en-US" b="1" dirty="0" err="1">
                <a:cs typeface="Arial" panose="020B0604020202020204" pitchFamily="34" charset="0"/>
              </a:rPr>
              <a:t>clearfells</a:t>
            </a:r>
            <a:r>
              <a:rPr lang="en-US" b="1" dirty="0">
                <a:cs typeface="Arial" panose="020B0604020202020204" pitchFamily="34" charset="0"/>
              </a:rPr>
              <a:t>.</a:t>
            </a:r>
          </a:p>
        </p:txBody>
      </p:sp>
    </p:spTree>
    <p:extLst>
      <p:ext uri="{BB962C8B-B14F-4D97-AF65-F5344CB8AC3E}">
        <p14:creationId xmlns:p14="http://schemas.microsoft.com/office/powerpoint/2010/main" val="6276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EA64-631B-4261-9961-D474749D67F8}"/>
              </a:ext>
            </a:extLst>
          </p:cNvPr>
          <p:cNvSpPr>
            <a:spLocks noGrp="1"/>
          </p:cNvSpPr>
          <p:nvPr>
            <p:ph type="title"/>
          </p:nvPr>
        </p:nvSpPr>
        <p:spPr>
          <a:xfrm>
            <a:off x="5116878" y="629266"/>
            <a:ext cx="6422849" cy="1676603"/>
          </a:xfrm>
        </p:spPr>
        <p:txBody>
          <a:bodyPr>
            <a:normAutofit/>
          </a:bodyPr>
          <a:lstStyle/>
          <a:p>
            <a:r>
              <a:rPr lang="en-US" sz="3600" b="1" dirty="0"/>
              <a:t>Survey findings – black grouse</a:t>
            </a:r>
            <a:endParaRPr lang="en-GB" sz="3600" b="1" dirty="0"/>
          </a:p>
        </p:txBody>
      </p:sp>
      <p:sp>
        <p:nvSpPr>
          <p:cNvPr id="11" name="Rectangle 10">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34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C30082-3376-4509-9C04-BA1654BBCC47}"/>
              </a:ext>
            </a:extLst>
          </p:cNvPr>
          <p:cNvPicPr>
            <a:picLocks noChangeAspect="1"/>
          </p:cNvPicPr>
          <p:nvPr/>
        </p:nvPicPr>
        <p:blipFill rotWithShape="1">
          <a:blip r:embed="rId3"/>
          <a:srcRect r="8127" b="2"/>
          <a:stretch/>
        </p:blipFill>
        <p:spPr>
          <a:xfrm rot="10800000">
            <a:off x="804670" y="803049"/>
            <a:ext cx="3026664" cy="2470743"/>
          </a:xfrm>
          <a:prstGeom prst="rect">
            <a:avLst/>
          </a:prstGeom>
          <a:effectLst/>
        </p:spPr>
      </p:pic>
      <p:pic>
        <p:nvPicPr>
          <p:cNvPr id="6" name="Picture 5" descr="A close up of a grassy hill&#10;&#10;Description automatically generated">
            <a:extLst>
              <a:ext uri="{FF2B5EF4-FFF2-40B4-BE49-F238E27FC236}">
                <a16:creationId xmlns:a16="http://schemas.microsoft.com/office/drawing/2014/main" id="{9908AB0E-C569-4E07-8193-A01D149B4C1F}"/>
              </a:ext>
            </a:extLst>
          </p:cNvPr>
          <p:cNvPicPr>
            <a:picLocks noChangeAspect="1"/>
          </p:cNvPicPr>
          <p:nvPr/>
        </p:nvPicPr>
        <p:blipFill rotWithShape="1">
          <a:blip r:embed="rId4"/>
          <a:srcRect l="6204" r="702"/>
          <a:stretch/>
        </p:blipFill>
        <p:spPr>
          <a:xfrm>
            <a:off x="804674" y="3461344"/>
            <a:ext cx="3026663" cy="2438400"/>
          </a:xfrm>
          <a:prstGeom prst="rect">
            <a:avLst/>
          </a:prstGeom>
        </p:spPr>
      </p:pic>
      <p:sp>
        <p:nvSpPr>
          <p:cNvPr id="3" name="Content Placeholder 2">
            <a:extLst>
              <a:ext uri="{FF2B5EF4-FFF2-40B4-BE49-F238E27FC236}">
                <a16:creationId xmlns:a16="http://schemas.microsoft.com/office/drawing/2014/main" id="{30F99AD5-5B67-4F65-B062-E153D85D27D5}"/>
              </a:ext>
            </a:extLst>
          </p:cNvPr>
          <p:cNvSpPr>
            <a:spLocks noGrp="1"/>
          </p:cNvSpPr>
          <p:nvPr>
            <p:ph idx="1"/>
          </p:nvPr>
        </p:nvSpPr>
        <p:spPr>
          <a:xfrm>
            <a:off x="5033818" y="2235212"/>
            <a:ext cx="6670502" cy="3664529"/>
          </a:xfrm>
        </p:spPr>
        <p:txBody>
          <a:bodyPr>
            <a:noAutofit/>
          </a:bodyPr>
          <a:lstStyle/>
          <a:p>
            <a:r>
              <a:rPr lang="en-US" sz="2000" dirty="0"/>
              <a:t>1 single lekking male - in heather/bracken at 380 m</a:t>
            </a:r>
          </a:p>
          <a:p>
            <a:r>
              <a:rPr lang="en-US" sz="2000" dirty="0"/>
              <a:t>Tweedsmuir Hills 41% of known sites occupied by single males (Warren 2016) </a:t>
            </a:r>
          </a:p>
          <a:p>
            <a:r>
              <a:rPr lang="en-US" sz="2000" dirty="0"/>
              <a:t>Likely to be ‘last man standing’ rather than range expansion</a:t>
            </a:r>
          </a:p>
          <a:p>
            <a:r>
              <a:rPr lang="en-US" sz="2000" dirty="0"/>
              <a:t>Meta population is not usually considered – hard to assess cumulative impact </a:t>
            </a:r>
          </a:p>
          <a:p>
            <a:r>
              <a:rPr lang="en-US" sz="2000" dirty="0"/>
              <a:t>‘Implement conservation measures to increase breeding success and </a:t>
            </a:r>
            <a:r>
              <a:rPr lang="en-US" sz="2000" b="1" dirty="0"/>
              <a:t>overwinter survival </a:t>
            </a:r>
            <a:r>
              <a:rPr lang="en-US" sz="2000" dirty="0"/>
              <a:t>to consolidate populations and provide recruits to </a:t>
            </a:r>
            <a:r>
              <a:rPr lang="en-US" sz="2000" dirty="0" err="1"/>
              <a:t>recolonise</a:t>
            </a:r>
            <a:r>
              <a:rPr lang="en-US" sz="2000" dirty="0"/>
              <a:t> </a:t>
            </a:r>
            <a:r>
              <a:rPr lang="en-US" sz="2000" dirty="0" err="1"/>
              <a:t>neighbouring</a:t>
            </a:r>
            <a:r>
              <a:rPr lang="en-US" sz="2000" dirty="0"/>
              <a:t> areas’	</a:t>
            </a:r>
          </a:p>
          <a:p>
            <a:r>
              <a:rPr lang="en-US" sz="2000" dirty="0"/>
              <a:t>Lack of native woodland in this area</a:t>
            </a:r>
          </a:p>
          <a:p>
            <a:endParaRPr lang="en-US" sz="2000" dirty="0"/>
          </a:p>
        </p:txBody>
      </p:sp>
      <p:sp>
        <p:nvSpPr>
          <p:cNvPr id="4" name="Footer Placeholder 3">
            <a:extLst>
              <a:ext uri="{FF2B5EF4-FFF2-40B4-BE49-F238E27FC236}">
                <a16:creationId xmlns:a16="http://schemas.microsoft.com/office/drawing/2014/main" id="{9CE09790-9BE4-42BB-BB1F-295AFC02F6EA}"/>
              </a:ext>
            </a:extLst>
          </p:cNvPr>
          <p:cNvSpPr>
            <a:spLocks noGrp="1"/>
          </p:cNvSpPr>
          <p:nvPr>
            <p:ph type="ftr" sz="quarter" idx="11"/>
          </p:nvPr>
        </p:nvSpPr>
        <p:spPr>
          <a:xfrm>
            <a:off x="725703" y="6223819"/>
            <a:ext cx="6388140" cy="365125"/>
          </a:xfrm>
        </p:spPr>
        <p:txBody>
          <a:bodyPr>
            <a:normAutofit/>
          </a:bodyPr>
          <a:lstStyle/>
          <a:p>
            <a:pPr algn="r">
              <a:spcAft>
                <a:spcPts val="600"/>
              </a:spcAft>
            </a:pPr>
            <a:r>
              <a:rPr lang="en-GB" dirty="0"/>
              <a:t>JDM Woodland Management Ltd</a:t>
            </a:r>
          </a:p>
        </p:txBody>
      </p:sp>
      <p:cxnSp>
        <p:nvCxnSpPr>
          <p:cNvPr id="12" name="Straight Connector 11">
            <a:extLst>
              <a:ext uri="{FF2B5EF4-FFF2-40B4-BE49-F238E27FC236}">
                <a16:creationId xmlns:a16="http://schemas.microsoft.com/office/drawing/2014/main" id="{C775E9C5-D335-477F-B190-B491615B69A6}"/>
              </a:ext>
            </a:extLst>
          </p:cNvPr>
          <p:cNvCxnSpPr>
            <a:cxnSpLocks/>
          </p:cNvCxnSpPr>
          <p:nvPr/>
        </p:nvCxnSpPr>
        <p:spPr>
          <a:xfrm>
            <a:off x="5116878" y="2005811"/>
            <a:ext cx="65874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98011DC-E3A9-4B83-8D3F-8C5BF86B064C}"/>
              </a:ext>
            </a:extLst>
          </p:cNvPr>
          <p:cNvSpPr/>
          <p:nvPr/>
        </p:nvSpPr>
        <p:spPr>
          <a:xfrm>
            <a:off x="1562935" y="1889861"/>
            <a:ext cx="101600" cy="554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4450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D2D0E79-0430-424D-95EC-D7239BADB2E1}"/>
              </a:ext>
            </a:extLst>
          </p:cNvPr>
          <p:cNvSpPr>
            <a:spLocks noGrp="1"/>
          </p:cNvSpPr>
          <p:nvPr>
            <p:ph idx="1"/>
          </p:nvPr>
        </p:nvSpPr>
        <p:spPr>
          <a:xfrm>
            <a:off x="4557932" y="1069229"/>
            <a:ext cx="7808713" cy="2186390"/>
          </a:xfrm>
        </p:spPr>
        <p:txBody>
          <a:bodyPr>
            <a:noAutofit/>
          </a:bodyPr>
          <a:lstStyle/>
          <a:p>
            <a:pPr marL="0" indent="0">
              <a:buNone/>
            </a:pPr>
            <a:r>
              <a:rPr lang="en-US" sz="1800" b="1" dirty="0"/>
              <a:t>Guidance lacking for:</a:t>
            </a:r>
          </a:p>
          <a:p>
            <a:pPr marL="0" indent="0">
              <a:buNone/>
            </a:pPr>
            <a:r>
              <a:rPr lang="en-US" sz="1800" dirty="0"/>
              <a:t>Around leks:</a:t>
            </a:r>
          </a:p>
          <a:p>
            <a:pPr lvl="1"/>
            <a:r>
              <a:rPr lang="en-US" sz="1800" dirty="0"/>
              <a:t>Buffer for tree planting? RSPB 1993 - 50m. </a:t>
            </a:r>
          </a:p>
          <a:p>
            <a:pPr lvl="1"/>
            <a:r>
              <a:rPr lang="en-US" sz="1800" dirty="0"/>
              <a:t>Same for low density NBL?</a:t>
            </a:r>
          </a:p>
          <a:p>
            <a:pPr lvl="1"/>
            <a:r>
              <a:rPr lang="en-US" sz="1800" dirty="0"/>
              <a:t>Less risk if there is predator control? </a:t>
            </a:r>
            <a:endParaRPr lang="en-US" sz="1800" dirty="0">
              <a:highlight>
                <a:srgbClr val="FFFF00"/>
              </a:highlight>
            </a:endParaRPr>
          </a:p>
          <a:p>
            <a:pPr lvl="1"/>
            <a:r>
              <a:rPr lang="en-US" sz="1800" dirty="0"/>
              <a:t>Adjust for elevation?</a:t>
            </a:r>
          </a:p>
          <a:p>
            <a:pPr lvl="1"/>
            <a:endParaRPr lang="en-US" sz="1800" dirty="0">
              <a:highlight>
                <a:srgbClr val="FFFF00"/>
              </a:highlight>
            </a:endParaRPr>
          </a:p>
          <a:p>
            <a:pPr lvl="1"/>
            <a:endParaRPr lang="en-US" sz="2000" dirty="0"/>
          </a:p>
          <a:p>
            <a:endParaRPr lang="en-GB" sz="2000" dirty="0"/>
          </a:p>
        </p:txBody>
      </p:sp>
      <p:sp>
        <p:nvSpPr>
          <p:cNvPr id="9" name="TextBox 8">
            <a:extLst>
              <a:ext uri="{FF2B5EF4-FFF2-40B4-BE49-F238E27FC236}">
                <a16:creationId xmlns:a16="http://schemas.microsoft.com/office/drawing/2014/main" id="{780B74A0-0477-4751-A8C4-B71C255461E8}"/>
              </a:ext>
            </a:extLst>
          </p:cNvPr>
          <p:cNvSpPr txBox="1"/>
          <p:nvPr/>
        </p:nvSpPr>
        <p:spPr>
          <a:xfrm>
            <a:off x="4557932" y="295541"/>
            <a:ext cx="6885895" cy="646331"/>
          </a:xfrm>
          <a:prstGeom prst="rect">
            <a:avLst/>
          </a:prstGeom>
          <a:noFill/>
        </p:spPr>
        <p:txBody>
          <a:bodyPr wrap="square" rtlCol="0">
            <a:spAutoFit/>
          </a:bodyPr>
          <a:lstStyle/>
          <a:p>
            <a:r>
              <a:rPr lang="en-US" sz="3600" dirty="0"/>
              <a:t>Mitigation for black grouse </a:t>
            </a:r>
            <a:endParaRPr lang="en-GB" sz="3600" dirty="0"/>
          </a:p>
        </p:txBody>
      </p:sp>
      <p:cxnSp>
        <p:nvCxnSpPr>
          <p:cNvPr id="10" name="Straight Connector 9">
            <a:extLst>
              <a:ext uri="{FF2B5EF4-FFF2-40B4-BE49-F238E27FC236}">
                <a16:creationId xmlns:a16="http://schemas.microsoft.com/office/drawing/2014/main" id="{A0F05326-752C-4388-8588-C164E79D0532}"/>
              </a:ext>
            </a:extLst>
          </p:cNvPr>
          <p:cNvCxnSpPr>
            <a:cxnSpLocks/>
          </p:cNvCxnSpPr>
          <p:nvPr/>
        </p:nvCxnSpPr>
        <p:spPr>
          <a:xfrm>
            <a:off x="4624610" y="1049777"/>
            <a:ext cx="68934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ABEE90-578E-45B7-BE94-8F6BA562A285}"/>
              </a:ext>
            </a:extLst>
          </p:cNvPr>
          <p:cNvSpPr txBox="1"/>
          <p:nvPr/>
        </p:nvSpPr>
        <p:spPr>
          <a:xfrm>
            <a:off x="4557932" y="3201508"/>
            <a:ext cx="7462805" cy="1477328"/>
          </a:xfrm>
          <a:prstGeom prst="rect">
            <a:avLst/>
          </a:prstGeom>
          <a:noFill/>
        </p:spPr>
        <p:txBody>
          <a:bodyPr wrap="square" rtlCol="0">
            <a:spAutoFit/>
          </a:bodyPr>
          <a:lstStyle/>
          <a:p>
            <a:r>
              <a:rPr lang="en-US" dirty="0"/>
              <a:t>Connectivity to moorland:</a:t>
            </a:r>
          </a:p>
          <a:p>
            <a:pPr marL="742950" lvl="1" indent="-285750">
              <a:buFont typeface="Arial" panose="020B0604020202020204" pitchFamily="34" charset="0"/>
              <a:buChar char="•"/>
            </a:pPr>
            <a:r>
              <a:rPr lang="en-US" dirty="0"/>
              <a:t>Width? </a:t>
            </a:r>
          </a:p>
          <a:p>
            <a:pPr marL="742950" lvl="1" indent="-285750">
              <a:buFont typeface="Arial" panose="020B0604020202020204" pitchFamily="34" charset="0"/>
              <a:buChar char="•"/>
            </a:pPr>
            <a:r>
              <a:rPr lang="en-US" dirty="0"/>
              <a:t>Depends who you deal with </a:t>
            </a:r>
          </a:p>
          <a:p>
            <a:pPr marL="742950" lvl="1" indent="-285750">
              <a:buFont typeface="Arial" panose="020B0604020202020204" pitchFamily="34" charset="0"/>
              <a:buChar char="•"/>
            </a:pPr>
            <a:r>
              <a:rPr lang="en-US" dirty="0"/>
              <a:t>We are all doing something different, relevant research?</a:t>
            </a:r>
          </a:p>
          <a:p>
            <a:endParaRPr lang="en-US" dirty="0"/>
          </a:p>
        </p:txBody>
      </p:sp>
      <p:sp>
        <p:nvSpPr>
          <p:cNvPr id="3" name="TextBox 2">
            <a:extLst>
              <a:ext uri="{FF2B5EF4-FFF2-40B4-BE49-F238E27FC236}">
                <a16:creationId xmlns:a16="http://schemas.microsoft.com/office/drawing/2014/main" id="{A9E3B1D4-1C75-44A5-93F6-71EF4FCFDA14}"/>
              </a:ext>
            </a:extLst>
          </p:cNvPr>
          <p:cNvSpPr txBox="1"/>
          <p:nvPr/>
        </p:nvSpPr>
        <p:spPr>
          <a:xfrm>
            <a:off x="4206240" y="5481102"/>
            <a:ext cx="7965572" cy="1477328"/>
          </a:xfrm>
          <a:prstGeom prst="rect">
            <a:avLst/>
          </a:prstGeom>
          <a:noFill/>
        </p:spPr>
        <p:txBody>
          <a:bodyPr wrap="square" rtlCol="0">
            <a:spAutoFit/>
          </a:bodyPr>
          <a:lstStyle/>
          <a:p>
            <a:pPr lvl="1"/>
            <a:r>
              <a:rPr lang="en-US" dirty="0"/>
              <a:t>Chance of success?</a:t>
            </a:r>
          </a:p>
          <a:p>
            <a:pPr marL="1200150" lvl="2" indent="-285750">
              <a:buFont typeface="Arial" panose="020B0604020202020204" pitchFamily="34" charset="0"/>
              <a:buChar char="•"/>
            </a:pPr>
            <a:r>
              <a:rPr lang="en-US" dirty="0"/>
              <a:t>Individual lek specific mitigation has poor record of success</a:t>
            </a:r>
          </a:p>
          <a:p>
            <a:pPr marL="1200150" lvl="2" indent="-285750">
              <a:buFont typeface="Arial" panose="020B0604020202020204" pitchFamily="34" charset="0"/>
              <a:buChar char="•"/>
            </a:pPr>
            <a:r>
              <a:rPr lang="en-US" dirty="0"/>
              <a:t>Will males respond to hens? </a:t>
            </a:r>
          </a:p>
          <a:p>
            <a:pPr marL="1200150" lvl="2" indent="-285750">
              <a:buFont typeface="Arial" panose="020B0604020202020204" pitchFamily="34" charset="0"/>
              <a:buChar char="•"/>
            </a:pPr>
            <a:r>
              <a:rPr lang="en-US" dirty="0"/>
              <a:t>Benefits likely at a population level?</a:t>
            </a:r>
          </a:p>
          <a:p>
            <a:endParaRPr lang="en-US" dirty="0"/>
          </a:p>
        </p:txBody>
      </p:sp>
      <p:sp>
        <p:nvSpPr>
          <p:cNvPr id="6" name="TextBox 5">
            <a:extLst>
              <a:ext uri="{FF2B5EF4-FFF2-40B4-BE49-F238E27FC236}">
                <a16:creationId xmlns:a16="http://schemas.microsoft.com/office/drawing/2014/main" id="{7410D68B-FAD2-41F9-9817-B26E23FC13EC}"/>
              </a:ext>
            </a:extLst>
          </p:cNvPr>
          <p:cNvSpPr txBox="1"/>
          <p:nvPr/>
        </p:nvSpPr>
        <p:spPr>
          <a:xfrm>
            <a:off x="4624610" y="4464568"/>
            <a:ext cx="7396127" cy="923330"/>
          </a:xfrm>
          <a:prstGeom prst="rect">
            <a:avLst/>
          </a:prstGeom>
          <a:noFill/>
        </p:spPr>
        <p:txBody>
          <a:bodyPr wrap="square" rtlCol="0">
            <a:spAutoFit/>
          </a:bodyPr>
          <a:lstStyle/>
          <a:p>
            <a:r>
              <a:rPr lang="en-US" dirty="0"/>
              <a:t>Fencing:</a:t>
            </a:r>
          </a:p>
          <a:p>
            <a:pPr marL="742950" lvl="1" indent="-285750">
              <a:buFont typeface="Arial" panose="020B0604020202020204" pitchFamily="34" charset="0"/>
              <a:buChar char="•"/>
            </a:pPr>
            <a:r>
              <a:rPr lang="en-US" dirty="0"/>
              <a:t>Better to fence in or out? Further fencing cuts contours </a:t>
            </a:r>
          </a:p>
          <a:p>
            <a:pPr marL="742950" lvl="1" indent="-285750">
              <a:buFont typeface="Arial" panose="020B0604020202020204" pitchFamily="34" charset="0"/>
              <a:buChar char="•"/>
            </a:pPr>
            <a:r>
              <a:rPr lang="en-US" dirty="0"/>
              <a:t>Stock fence not an option</a:t>
            </a:r>
            <a:endParaRPr lang="en-GB" dirty="0"/>
          </a:p>
        </p:txBody>
      </p:sp>
      <p:pic>
        <p:nvPicPr>
          <p:cNvPr id="15" name="Picture 14" descr="A close up of a map&#10;&#10;Description automatically generated">
            <a:extLst>
              <a:ext uri="{FF2B5EF4-FFF2-40B4-BE49-F238E27FC236}">
                <a16:creationId xmlns:a16="http://schemas.microsoft.com/office/drawing/2014/main" id="{2B91FD09-A73A-4671-9863-1344AC3F3453}"/>
              </a:ext>
            </a:extLst>
          </p:cNvPr>
          <p:cNvPicPr>
            <a:picLocks noChangeAspect="1"/>
          </p:cNvPicPr>
          <p:nvPr/>
        </p:nvPicPr>
        <p:blipFill rotWithShape="1">
          <a:blip r:embed="rId2">
            <a:extLst>
              <a:ext uri="{28A0092B-C50C-407E-A947-70E740481C1C}">
                <a14:useLocalDpi xmlns:a14="http://schemas.microsoft.com/office/drawing/2010/main" val="0"/>
              </a:ext>
            </a:extLst>
          </a:blip>
          <a:srcRect l="38409" t="24290" r="35183" b="12255"/>
          <a:stretch/>
        </p:blipFill>
        <p:spPr>
          <a:xfrm>
            <a:off x="330973" y="136525"/>
            <a:ext cx="3875267" cy="6584950"/>
          </a:xfrm>
          <a:prstGeom prst="rect">
            <a:avLst/>
          </a:prstGeom>
        </p:spPr>
      </p:pic>
    </p:spTree>
    <p:extLst>
      <p:ext uri="{BB962C8B-B14F-4D97-AF65-F5344CB8AC3E}">
        <p14:creationId xmlns:p14="http://schemas.microsoft.com/office/powerpoint/2010/main" val="53944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DDEAB-78A7-40C5-A33E-F2AD265CB536}"/>
              </a:ext>
            </a:extLst>
          </p:cNvPr>
          <p:cNvPicPr>
            <a:picLocks noChangeAspect="1"/>
          </p:cNvPicPr>
          <p:nvPr/>
        </p:nvPicPr>
        <p:blipFill rotWithShape="1">
          <a:blip r:embed="rId3"/>
          <a:srcRect l="10500" t="20088" r="29385" b="7294"/>
          <a:stretch/>
        </p:blipFill>
        <p:spPr>
          <a:xfrm>
            <a:off x="792480" y="0"/>
            <a:ext cx="10128738" cy="6878993"/>
          </a:xfrm>
          <a:prstGeom prst="rect">
            <a:avLst/>
          </a:prstGeom>
        </p:spPr>
      </p:pic>
      <p:sp>
        <p:nvSpPr>
          <p:cNvPr id="10" name="TextBox 9">
            <a:extLst>
              <a:ext uri="{FF2B5EF4-FFF2-40B4-BE49-F238E27FC236}">
                <a16:creationId xmlns:a16="http://schemas.microsoft.com/office/drawing/2014/main" id="{3C078899-7E3E-4783-9A01-EE56E80C4799}"/>
              </a:ext>
            </a:extLst>
          </p:cNvPr>
          <p:cNvSpPr txBox="1"/>
          <p:nvPr/>
        </p:nvSpPr>
        <p:spPr>
          <a:xfrm>
            <a:off x="302118" y="4864319"/>
            <a:ext cx="4636654" cy="1200329"/>
          </a:xfrm>
          <a:prstGeom prst="rect">
            <a:avLst/>
          </a:prstGeom>
          <a:noFill/>
        </p:spPr>
        <p:txBody>
          <a:bodyPr wrap="square" rtlCol="0">
            <a:spAutoFit/>
          </a:bodyPr>
          <a:lstStyle/>
          <a:p>
            <a:r>
              <a:rPr lang="en-US" sz="3600" dirty="0"/>
              <a:t>Sensitive species &amp; habitats</a:t>
            </a:r>
            <a:endParaRPr lang="en-GB" sz="3600" dirty="0">
              <a:highlight>
                <a:srgbClr val="FFFF00"/>
              </a:highlight>
            </a:endParaRPr>
          </a:p>
        </p:txBody>
      </p:sp>
      <p:sp>
        <p:nvSpPr>
          <p:cNvPr id="8" name="TextBox 7">
            <a:extLst>
              <a:ext uri="{FF2B5EF4-FFF2-40B4-BE49-F238E27FC236}">
                <a16:creationId xmlns:a16="http://schemas.microsoft.com/office/drawing/2014/main" id="{D38EA876-FB16-4FEE-BF50-908656ABF97B}"/>
              </a:ext>
            </a:extLst>
          </p:cNvPr>
          <p:cNvSpPr txBox="1"/>
          <p:nvPr/>
        </p:nvSpPr>
        <p:spPr>
          <a:xfrm>
            <a:off x="712763" y="3926069"/>
            <a:ext cx="2025747" cy="307777"/>
          </a:xfrm>
          <a:prstGeom prst="rect">
            <a:avLst/>
          </a:prstGeom>
          <a:noFill/>
        </p:spPr>
        <p:txBody>
          <a:bodyPr wrap="square" rtlCol="0">
            <a:spAutoFit/>
          </a:bodyPr>
          <a:lstStyle/>
          <a:p>
            <a:r>
              <a:rPr lang="en-GB" sz="1400" dirty="0"/>
              <a:t>Reptiles</a:t>
            </a:r>
          </a:p>
        </p:txBody>
      </p:sp>
      <p:sp>
        <p:nvSpPr>
          <p:cNvPr id="11" name="TextBox 10">
            <a:extLst>
              <a:ext uri="{FF2B5EF4-FFF2-40B4-BE49-F238E27FC236}">
                <a16:creationId xmlns:a16="http://schemas.microsoft.com/office/drawing/2014/main" id="{30AD23E5-20CC-4995-AFBD-F5A907CBFCBB}"/>
              </a:ext>
            </a:extLst>
          </p:cNvPr>
          <p:cNvSpPr txBox="1"/>
          <p:nvPr/>
        </p:nvSpPr>
        <p:spPr>
          <a:xfrm>
            <a:off x="11000935" y="5271364"/>
            <a:ext cx="1258703" cy="954107"/>
          </a:xfrm>
          <a:prstGeom prst="rect">
            <a:avLst/>
          </a:prstGeom>
          <a:noFill/>
        </p:spPr>
        <p:txBody>
          <a:bodyPr wrap="square" rtlCol="0">
            <a:spAutoFit/>
          </a:bodyPr>
          <a:lstStyle/>
          <a:p>
            <a:r>
              <a:rPr lang="en-GB" sz="1400" dirty="0"/>
              <a:t>Small Pearl-bordered Fritillary colonies</a:t>
            </a:r>
          </a:p>
        </p:txBody>
      </p:sp>
      <p:sp>
        <p:nvSpPr>
          <p:cNvPr id="13" name="TextBox 12">
            <a:extLst>
              <a:ext uri="{FF2B5EF4-FFF2-40B4-BE49-F238E27FC236}">
                <a16:creationId xmlns:a16="http://schemas.microsoft.com/office/drawing/2014/main" id="{D2B46BBB-9303-441F-90A0-A212FAFBFCED}"/>
              </a:ext>
            </a:extLst>
          </p:cNvPr>
          <p:cNvSpPr txBox="1"/>
          <p:nvPr/>
        </p:nvSpPr>
        <p:spPr>
          <a:xfrm>
            <a:off x="1725636" y="4152725"/>
            <a:ext cx="2025747" cy="523220"/>
          </a:xfrm>
          <a:prstGeom prst="rect">
            <a:avLst/>
          </a:prstGeom>
          <a:noFill/>
        </p:spPr>
        <p:txBody>
          <a:bodyPr wrap="square" rtlCol="0">
            <a:spAutoFit/>
          </a:bodyPr>
          <a:lstStyle/>
          <a:p>
            <a:r>
              <a:rPr lang="en-GB" sz="1400" dirty="0"/>
              <a:t>Northern Brown Argus food plants</a:t>
            </a:r>
          </a:p>
        </p:txBody>
      </p:sp>
      <p:sp>
        <p:nvSpPr>
          <p:cNvPr id="14" name="TextBox 13">
            <a:extLst>
              <a:ext uri="{FF2B5EF4-FFF2-40B4-BE49-F238E27FC236}">
                <a16:creationId xmlns:a16="http://schemas.microsoft.com/office/drawing/2014/main" id="{FDAC0010-0C81-484B-9E55-22CBC48D49A8}"/>
              </a:ext>
            </a:extLst>
          </p:cNvPr>
          <p:cNvSpPr txBox="1"/>
          <p:nvPr/>
        </p:nvSpPr>
        <p:spPr>
          <a:xfrm>
            <a:off x="5478591" y="5302913"/>
            <a:ext cx="1781908" cy="307777"/>
          </a:xfrm>
          <a:prstGeom prst="rect">
            <a:avLst/>
          </a:prstGeom>
          <a:noFill/>
        </p:spPr>
        <p:txBody>
          <a:bodyPr wrap="square" rtlCol="0">
            <a:spAutoFit/>
          </a:bodyPr>
          <a:lstStyle/>
          <a:p>
            <a:r>
              <a:rPr lang="en-GB" sz="1400" dirty="0"/>
              <a:t>Hairy stonecrop</a:t>
            </a:r>
          </a:p>
        </p:txBody>
      </p:sp>
      <p:sp>
        <p:nvSpPr>
          <p:cNvPr id="15" name="TextBox 14">
            <a:extLst>
              <a:ext uri="{FF2B5EF4-FFF2-40B4-BE49-F238E27FC236}">
                <a16:creationId xmlns:a16="http://schemas.microsoft.com/office/drawing/2014/main" id="{0D924710-CCBC-4D46-BB30-22F89B55CEDA}"/>
              </a:ext>
            </a:extLst>
          </p:cNvPr>
          <p:cNvSpPr txBox="1"/>
          <p:nvPr/>
        </p:nvSpPr>
        <p:spPr>
          <a:xfrm>
            <a:off x="9296754" y="1334471"/>
            <a:ext cx="2344616" cy="307777"/>
          </a:xfrm>
          <a:prstGeom prst="rect">
            <a:avLst/>
          </a:prstGeom>
          <a:noFill/>
        </p:spPr>
        <p:txBody>
          <a:bodyPr wrap="square" rtlCol="0">
            <a:spAutoFit/>
          </a:bodyPr>
          <a:lstStyle/>
          <a:p>
            <a:r>
              <a:rPr lang="en-GB" sz="1400" dirty="0"/>
              <a:t>Flushes, GWDTEs</a:t>
            </a:r>
          </a:p>
        </p:txBody>
      </p:sp>
      <p:sp>
        <p:nvSpPr>
          <p:cNvPr id="16" name="TextBox 15">
            <a:extLst>
              <a:ext uri="{FF2B5EF4-FFF2-40B4-BE49-F238E27FC236}">
                <a16:creationId xmlns:a16="http://schemas.microsoft.com/office/drawing/2014/main" id="{0EDCCC66-C99B-4DB6-ABFC-E0C6DFF63AC3}"/>
              </a:ext>
            </a:extLst>
          </p:cNvPr>
          <p:cNvSpPr txBox="1"/>
          <p:nvPr/>
        </p:nvSpPr>
        <p:spPr>
          <a:xfrm>
            <a:off x="7406957" y="531739"/>
            <a:ext cx="3514261" cy="307777"/>
          </a:xfrm>
          <a:prstGeom prst="rect">
            <a:avLst/>
          </a:prstGeom>
          <a:noFill/>
        </p:spPr>
        <p:txBody>
          <a:bodyPr wrap="square" rtlCol="0">
            <a:spAutoFit/>
          </a:bodyPr>
          <a:lstStyle/>
          <a:p>
            <a:r>
              <a:rPr lang="en-GB" sz="1400" dirty="0"/>
              <a:t>Attractive Merlin nesting habitat</a:t>
            </a:r>
          </a:p>
        </p:txBody>
      </p:sp>
      <p:cxnSp>
        <p:nvCxnSpPr>
          <p:cNvPr id="17" name="Straight Arrow Connector 16">
            <a:extLst>
              <a:ext uri="{FF2B5EF4-FFF2-40B4-BE49-F238E27FC236}">
                <a16:creationId xmlns:a16="http://schemas.microsoft.com/office/drawing/2014/main" id="{6EA47A41-CFDB-4BB4-98A1-2F229366F68F}"/>
              </a:ext>
            </a:extLst>
          </p:cNvPr>
          <p:cNvCxnSpPr>
            <a:cxnSpLocks/>
          </p:cNvCxnSpPr>
          <p:nvPr/>
        </p:nvCxnSpPr>
        <p:spPr>
          <a:xfrm flipV="1">
            <a:off x="8201465" y="6211669"/>
            <a:ext cx="694006" cy="32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5662B78-951D-40F6-AD48-D7DB0AE52628}"/>
              </a:ext>
            </a:extLst>
          </p:cNvPr>
          <p:cNvCxnSpPr>
            <a:cxnSpLocks/>
          </p:cNvCxnSpPr>
          <p:nvPr/>
        </p:nvCxnSpPr>
        <p:spPr>
          <a:xfrm flipV="1">
            <a:off x="2448133" y="2644726"/>
            <a:ext cx="871842" cy="14446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5851277-4EBA-4BF6-A044-BBF73ABAE9E6}"/>
              </a:ext>
            </a:extLst>
          </p:cNvPr>
          <p:cNvCxnSpPr>
            <a:cxnSpLocks/>
          </p:cNvCxnSpPr>
          <p:nvPr/>
        </p:nvCxnSpPr>
        <p:spPr>
          <a:xfrm flipV="1">
            <a:off x="6571182" y="4910867"/>
            <a:ext cx="551146" cy="387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91352F3-673A-4B1D-A90A-5B13FE0FAC82}"/>
              </a:ext>
            </a:extLst>
          </p:cNvPr>
          <p:cNvCxnSpPr/>
          <p:nvPr/>
        </p:nvCxnSpPr>
        <p:spPr>
          <a:xfrm flipV="1">
            <a:off x="1561514" y="2891925"/>
            <a:ext cx="1064455" cy="1074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F214CB6-EDF9-4C2C-94CE-A67E60ABBF2B}"/>
              </a:ext>
            </a:extLst>
          </p:cNvPr>
          <p:cNvCxnSpPr>
            <a:cxnSpLocks/>
          </p:cNvCxnSpPr>
          <p:nvPr/>
        </p:nvCxnSpPr>
        <p:spPr>
          <a:xfrm flipH="1">
            <a:off x="9621078" y="5938286"/>
            <a:ext cx="1403338" cy="434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6B343D3-E387-4DA6-B92C-5087C0A5AE36}"/>
              </a:ext>
            </a:extLst>
          </p:cNvPr>
          <p:cNvCxnSpPr>
            <a:cxnSpLocks/>
          </p:cNvCxnSpPr>
          <p:nvPr/>
        </p:nvCxnSpPr>
        <p:spPr>
          <a:xfrm flipH="1">
            <a:off x="6471139" y="716405"/>
            <a:ext cx="935818" cy="6180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377F77D-7F52-4BC1-A1E5-DA88F336076E}"/>
              </a:ext>
            </a:extLst>
          </p:cNvPr>
          <p:cNvSpPr txBox="1"/>
          <p:nvPr/>
        </p:nvSpPr>
        <p:spPr>
          <a:xfrm>
            <a:off x="4465718" y="4881410"/>
            <a:ext cx="2025747" cy="307777"/>
          </a:xfrm>
          <a:prstGeom prst="rect">
            <a:avLst/>
          </a:prstGeom>
          <a:noFill/>
        </p:spPr>
        <p:txBody>
          <a:bodyPr wrap="square" rtlCol="0">
            <a:spAutoFit/>
          </a:bodyPr>
          <a:lstStyle/>
          <a:p>
            <a:r>
              <a:rPr lang="en-GB" sz="1400" dirty="0"/>
              <a:t>Whinchat</a:t>
            </a:r>
          </a:p>
        </p:txBody>
      </p:sp>
      <p:cxnSp>
        <p:nvCxnSpPr>
          <p:cNvPr id="33" name="Straight Arrow Connector 32">
            <a:extLst>
              <a:ext uri="{FF2B5EF4-FFF2-40B4-BE49-F238E27FC236}">
                <a16:creationId xmlns:a16="http://schemas.microsoft.com/office/drawing/2014/main" id="{E0ADEEE4-2345-4126-803A-2F06F7F41BCA}"/>
              </a:ext>
            </a:extLst>
          </p:cNvPr>
          <p:cNvCxnSpPr>
            <a:cxnSpLocks/>
          </p:cNvCxnSpPr>
          <p:nvPr/>
        </p:nvCxnSpPr>
        <p:spPr>
          <a:xfrm flipV="1">
            <a:off x="4891754" y="3429000"/>
            <a:ext cx="1014686" cy="14342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C8CDA43-4E99-4E21-8AA8-E9812C38A02A}"/>
              </a:ext>
            </a:extLst>
          </p:cNvPr>
          <p:cNvSpPr/>
          <p:nvPr/>
        </p:nvSpPr>
        <p:spPr>
          <a:xfrm>
            <a:off x="300585" y="5956929"/>
            <a:ext cx="4636654" cy="584775"/>
          </a:xfrm>
          <a:prstGeom prst="rect">
            <a:avLst/>
          </a:prstGeom>
        </p:spPr>
        <p:txBody>
          <a:bodyPr wrap="square">
            <a:spAutoFit/>
          </a:bodyPr>
          <a:lstStyle/>
          <a:p>
            <a:pPr lvl="0"/>
            <a:r>
              <a:rPr lang="en-US" sz="1600" dirty="0">
                <a:solidFill>
                  <a:prstClr val="black"/>
                </a:solidFill>
              </a:rPr>
              <a:t>The Avenza app has revolutionized site planning &amp; management</a:t>
            </a:r>
          </a:p>
        </p:txBody>
      </p:sp>
      <p:sp>
        <p:nvSpPr>
          <p:cNvPr id="21" name="TextBox 20">
            <a:extLst>
              <a:ext uri="{FF2B5EF4-FFF2-40B4-BE49-F238E27FC236}">
                <a16:creationId xmlns:a16="http://schemas.microsoft.com/office/drawing/2014/main" id="{96637A7E-072B-464C-A6CF-B6853300F208}"/>
              </a:ext>
            </a:extLst>
          </p:cNvPr>
          <p:cNvSpPr txBox="1"/>
          <p:nvPr/>
        </p:nvSpPr>
        <p:spPr>
          <a:xfrm>
            <a:off x="5591454" y="6506570"/>
            <a:ext cx="3061748" cy="307777"/>
          </a:xfrm>
          <a:prstGeom prst="rect">
            <a:avLst/>
          </a:prstGeom>
          <a:noFill/>
        </p:spPr>
        <p:txBody>
          <a:bodyPr wrap="square" rtlCol="0">
            <a:spAutoFit/>
          </a:bodyPr>
          <a:lstStyle/>
          <a:p>
            <a:r>
              <a:rPr lang="en-GB" sz="1400" dirty="0"/>
              <a:t>Lesser tussock sedge in valley mire</a:t>
            </a:r>
          </a:p>
        </p:txBody>
      </p:sp>
      <p:sp>
        <p:nvSpPr>
          <p:cNvPr id="5" name="TextBox 4">
            <a:extLst>
              <a:ext uri="{FF2B5EF4-FFF2-40B4-BE49-F238E27FC236}">
                <a16:creationId xmlns:a16="http://schemas.microsoft.com/office/drawing/2014/main" id="{CB049697-9B94-4E7A-B443-92B3AD385F3D}"/>
              </a:ext>
            </a:extLst>
          </p:cNvPr>
          <p:cNvSpPr txBox="1"/>
          <p:nvPr/>
        </p:nvSpPr>
        <p:spPr>
          <a:xfrm>
            <a:off x="9084370" y="132469"/>
            <a:ext cx="1122913" cy="376131"/>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743046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ECEEF285-7BFF-4972-B938-09846E4CF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97986" cy="6858000"/>
          </a:xfrm>
          <a:prstGeom prst="rect">
            <a:avLst/>
          </a:prstGeom>
        </p:spPr>
      </p:pic>
      <p:sp>
        <p:nvSpPr>
          <p:cNvPr id="3" name="Content Placeholder 2">
            <a:extLst>
              <a:ext uri="{FF2B5EF4-FFF2-40B4-BE49-F238E27FC236}">
                <a16:creationId xmlns:a16="http://schemas.microsoft.com/office/drawing/2014/main" id="{58BDFA32-554C-4968-BB4F-0F119544599F}"/>
              </a:ext>
            </a:extLst>
          </p:cNvPr>
          <p:cNvSpPr>
            <a:spLocks noGrp="1"/>
          </p:cNvSpPr>
          <p:nvPr>
            <p:ph idx="1"/>
          </p:nvPr>
        </p:nvSpPr>
        <p:spPr/>
        <p:txBody>
          <a:bodyPr/>
          <a:lstStyle/>
          <a:p>
            <a:pPr marL="0" indent="0">
              <a:buNone/>
            </a:pPr>
            <a:endParaRPr lang="en-US" dirty="0"/>
          </a:p>
          <a:p>
            <a:endParaRPr lang="en-GB" dirty="0"/>
          </a:p>
        </p:txBody>
      </p:sp>
      <p:sp>
        <p:nvSpPr>
          <p:cNvPr id="4" name="Footer Placeholder 3">
            <a:extLst>
              <a:ext uri="{FF2B5EF4-FFF2-40B4-BE49-F238E27FC236}">
                <a16:creationId xmlns:a16="http://schemas.microsoft.com/office/drawing/2014/main" id="{1F4CBEB2-3F3E-4B8D-ACD4-B16FFDE9119A}"/>
              </a:ext>
            </a:extLst>
          </p:cNvPr>
          <p:cNvSpPr>
            <a:spLocks noGrp="1"/>
          </p:cNvSpPr>
          <p:nvPr>
            <p:ph type="ftr" sz="quarter" idx="11"/>
          </p:nvPr>
        </p:nvSpPr>
        <p:spPr/>
        <p:txBody>
          <a:bodyPr/>
          <a:lstStyle/>
          <a:p>
            <a:r>
              <a:rPr lang="en-GB"/>
              <a:t>JDM Woodland Management Ltd</a:t>
            </a:r>
          </a:p>
        </p:txBody>
      </p:sp>
      <p:sp>
        <p:nvSpPr>
          <p:cNvPr id="5" name="Content Placeholder 2">
            <a:extLst>
              <a:ext uri="{FF2B5EF4-FFF2-40B4-BE49-F238E27FC236}">
                <a16:creationId xmlns:a16="http://schemas.microsoft.com/office/drawing/2014/main" id="{E8960A6A-9628-40DE-9E0D-060EAD84EB71}"/>
              </a:ext>
            </a:extLst>
          </p:cNvPr>
          <p:cNvSpPr txBox="1">
            <a:spLocks/>
          </p:cNvSpPr>
          <p:nvPr/>
        </p:nvSpPr>
        <p:spPr>
          <a:xfrm>
            <a:off x="8370277" y="93069"/>
            <a:ext cx="3648880" cy="6628406"/>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L/owner agreed to mitigation, in line with conservation objectives. </a:t>
            </a:r>
          </a:p>
          <a:p>
            <a:r>
              <a:rPr lang="en-US" sz="2000" dirty="0"/>
              <a:t>Lek buffer 70 – 100 m.</a:t>
            </a:r>
          </a:p>
          <a:p>
            <a:pPr marL="0" indent="0">
              <a:buNone/>
            </a:pPr>
            <a:r>
              <a:rPr lang="en-US" sz="2000" dirty="0"/>
              <a:t>Looked at re-allocation to W &amp; E edges but not possible.</a:t>
            </a:r>
            <a:r>
              <a:rPr lang="en-GB" sz="2000" b="1" dirty="0"/>
              <a:t> </a:t>
            </a:r>
          </a:p>
          <a:p>
            <a:pPr marL="0" indent="0">
              <a:buNone/>
            </a:pPr>
            <a:endParaRPr lang="en-GB" sz="2000" b="1" dirty="0"/>
          </a:p>
          <a:p>
            <a:pPr marL="0" indent="0">
              <a:buNone/>
            </a:pPr>
            <a:r>
              <a:rPr lang="en-GB" sz="2000" b="1" dirty="0"/>
              <a:t>Design &amp; black grouse</a:t>
            </a:r>
          </a:p>
          <a:p>
            <a:r>
              <a:rPr lang="en-US" sz="2000" dirty="0"/>
              <a:t>Flushes buffered &amp; connected to moorland edge.</a:t>
            </a:r>
          </a:p>
          <a:p>
            <a:r>
              <a:rPr lang="en-US" sz="2000" dirty="0"/>
              <a:t>Heather/</a:t>
            </a:r>
            <a:r>
              <a:rPr lang="en-US" sz="2000" dirty="0" err="1"/>
              <a:t>blaeberry</a:t>
            </a:r>
            <a:r>
              <a:rPr lang="en-US" sz="2000" dirty="0"/>
              <a:t> retained.</a:t>
            </a:r>
          </a:p>
          <a:p>
            <a:r>
              <a:rPr lang="en-US" sz="2000" dirty="0"/>
              <a:t>NS will lose understory.</a:t>
            </a:r>
          </a:p>
          <a:p>
            <a:r>
              <a:rPr lang="en-US" sz="2000" dirty="0"/>
              <a:t>NBL including birches, willows, blackthorn, hawthorn, rowan, hazel, alder, juniper</a:t>
            </a:r>
            <a:r>
              <a:rPr lang="en-US" sz="1200" dirty="0"/>
              <a:t>.</a:t>
            </a:r>
            <a:endParaRPr lang="en-US" sz="1200" dirty="0">
              <a:highlight>
                <a:srgbClr val="FFFF00"/>
              </a:highlight>
            </a:endParaRPr>
          </a:p>
          <a:p>
            <a:pPr marL="0" indent="0">
              <a:buNone/>
            </a:pPr>
            <a:r>
              <a:rPr lang="en-GB" sz="2000" b="1" dirty="0"/>
              <a:t>Offers a lot in terms of overwinter survival (Warren 2016).</a:t>
            </a:r>
            <a:endParaRPr lang="en-US" sz="2000" b="1" dirty="0">
              <a:highlight>
                <a:srgbClr val="FFFF00"/>
              </a:highlight>
            </a:endParaRPr>
          </a:p>
          <a:p>
            <a:endParaRPr lang="en-US" sz="2000" dirty="0"/>
          </a:p>
          <a:p>
            <a:endParaRPr lang="en-US" sz="2000" dirty="0"/>
          </a:p>
          <a:p>
            <a:endParaRPr lang="en-US" sz="2000" dirty="0"/>
          </a:p>
          <a:p>
            <a:endParaRPr lang="en-US" sz="2000" dirty="0"/>
          </a:p>
          <a:p>
            <a:endParaRPr lang="en-US" sz="2000" dirty="0"/>
          </a:p>
        </p:txBody>
      </p:sp>
      <p:sp>
        <p:nvSpPr>
          <p:cNvPr id="12" name="TextBox 11">
            <a:extLst>
              <a:ext uri="{FF2B5EF4-FFF2-40B4-BE49-F238E27FC236}">
                <a16:creationId xmlns:a16="http://schemas.microsoft.com/office/drawing/2014/main" id="{89A57AC4-53E5-4FDF-872A-7C0F0E63C1FA}"/>
              </a:ext>
            </a:extLst>
          </p:cNvPr>
          <p:cNvSpPr txBox="1"/>
          <p:nvPr/>
        </p:nvSpPr>
        <p:spPr>
          <a:xfrm>
            <a:off x="172844" y="299266"/>
            <a:ext cx="3648879" cy="523220"/>
          </a:xfrm>
          <a:prstGeom prst="rect">
            <a:avLst/>
          </a:prstGeom>
          <a:solidFill>
            <a:schemeClr val="bg1"/>
          </a:solidFill>
        </p:spPr>
        <p:txBody>
          <a:bodyPr wrap="square" rtlCol="0">
            <a:spAutoFit/>
          </a:bodyPr>
          <a:lstStyle/>
          <a:p>
            <a:r>
              <a:rPr lang="en-GB" sz="2800" b="1" dirty="0"/>
              <a:t>Final design – Aug 2019</a:t>
            </a:r>
          </a:p>
        </p:txBody>
      </p:sp>
    </p:spTree>
    <p:extLst>
      <p:ext uri="{BB962C8B-B14F-4D97-AF65-F5344CB8AC3E}">
        <p14:creationId xmlns:p14="http://schemas.microsoft.com/office/powerpoint/2010/main" val="417960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tree&#10;&#10;Description automatically generated">
            <a:extLst>
              <a:ext uri="{FF2B5EF4-FFF2-40B4-BE49-F238E27FC236}">
                <a16:creationId xmlns:a16="http://schemas.microsoft.com/office/drawing/2014/main" id="{4596F5A5-4FD6-47CF-871E-71B9422A9F4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2000"/>
                    </a14:imgEffect>
                  </a14:imgLayer>
                </a14:imgProps>
              </a:ext>
              <a:ext uri="{28A0092B-C50C-407E-A947-70E740481C1C}">
                <a14:useLocalDpi xmlns:a14="http://schemas.microsoft.com/office/drawing/2010/main" val="0"/>
              </a:ext>
            </a:extLst>
          </a:blip>
          <a:srcRect l="17634" r="40103"/>
          <a:stretch/>
        </p:blipFill>
        <p:spPr>
          <a:xfrm rot="5400000">
            <a:off x="2568140" y="-2765860"/>
            <a:ext cx="6937117" cy="12310603"/>
          </a:xfrm>
          <a:prstGeom prst="rect">
            <a:avLst/>
          </a:prstGeom>
        </p:spPr>
      </p:pic>
      <p:sp>
        <p:nvSpPr>
          <p:cNvPr id="2" name="Title 1">
            <a:extLst>
              <a:ext uri="{FF2B5EF4-FFF2-40B4-BE49-F238E27FC236}">
                <a16:creationId xmlns:a16="http://schemas.microsoft.com/office/drawing/2014/main" id="{5DE642B9-AA7E-4D78-94DA-2F8B3829D4EA}"/>
              </a:ext>
            </a:extLst>
          </p:cNvPr>
          <p:cNvSpPr>
            <a:spLocks noGrp="1"/>
          </p:cNvSpPr>
          <p:nvPr>
            <p:ph type="title"/>
          </p:nvPr>
        </p:nvSpPr>
        <p:spPr/>
        <p:txBody>
          <a:bodyPr>
            <a:normAutofit/>
          </a:bodyPr>
          <a:lstStyle/>
          <a:p>
            <a:r>
              <a:rPr lang="en-US" sz="3600" b="1" dirty="0">
                <a:solidFill>
                  <a:schemeClr val="bg1"/>
                </a:solidFill>
              </a:rPr>
              <a:t>Multiple benefits </a:t>
            </a:r>
            <a:endParaRPr lang="en-GB" sz="3600" b="1" dirty="0">
              <a:solidFill>
                <a:schemeClr val="bg1"/>
              </a:solidFill>
            </a:endParaRPr>
          </a:p>
        </p:txBody>
      </p:sp>
      <p:sp>
        <p:nvSpPr>
          <p:cNvPr id="3" name="Content Placeholder 2">
            <a:extLst>
              <a:ext uri="{FF2B5EF4-FFF2-40B4-BE49-F238E27FC236}">
                <a16:creationId xmlns:a16="http://schemas.microsoft.com/office/drawing/2014/main" id="{E21B83D9-9761-42DE-BEC6-8A9527D7A4ED}"/>
              </a:ext>
            </a:extLst>
          </p:cNvPr>
          <p:cNvSpPr>
            <a:spLocks noGrp="1"/>
          </p:cNvSpPr>
          <p:nvPr>
            <p:ph idx="1"/>
          </p:nvPr>
        </p:nvSpPr>
        <p:spPr>
          <a:xfrm>
            <a:off x="838200" y="1607127"/>
            <a:ext cx="10515600" cy="4569836"/>
          </a:xfrm>
        </p:spPr>
        <p:txBody>
          <a:bodyPr>
            <a:normAutofit/>
          </a:bodyPr>
          <a:lstStyle/>
          <a:p>
            <a:pPr marL="514350" indent="-514350">
              <a:buFont typeface="+mj-lt"/>
              <a:buAutoNum type="arabicPeriod"/>
            </a:pPr>
            <a:r>
              <a:rPr lang="en-GB" sz="2000" dirty="0">
                <a:solidFill>
                  <a:schemeClr val="bg1"/>
                </a:solidFill>
              </a:rPr>
              <a:t>Carbon sequestration </a:t>
            </a:r>
          </a:p>
          <a:p>
            <a:pPr marL="514350" indent="-514350">
              <a:buFont typeface="+mj-lt"/>
              <a:buAutoNum type="arabicPeriod"/>
            </a:pPr>
            <a:r>
              <a:rPr lang="en-US" sz="2000" dirty="0">
                <a:solidFill>
                  <a:schemeClr val="bg1"/>
                </a:solidFill>
              </a:rPr>
              <a:t>Net gain in biodiversity</a:t>
            </a:r>
            <a:endParaRPr lang="es-ES" sz="2000" dirty="0">
              <a:solidFill>
                <a:schemeClr val="bg1"/>
              </a:solidFill>
              <a:highlight>
                <a:srgbClr val="FFFF00"/>
              </a:highlight>
            </a:endParaRPr>
          </a:p>
          <a:p>
            <a:pPr marL="514350" indent="-514350">
              <a:buFont typeface="+mj-lt"/>
              <a:buAutoNum type="arabicPeriod"/>
            </a:pPr>
            <a:r>
              <a:rPr lang="en-GB" sz="2000" dirty="0">
                <a:solidFill>
                  <a:schemeClr val="bg1"/>
                </a:solidFill>
              </a:rPr>
              <a:t>Increased resilience to climate change</a:t>
            </a:r>
            <a:endParaRPr lang="en-US" sz="2000" dirty="0">
              <a:highlight>
                <a:srgbClr val="FFFF00"/>
              </a:highlight>
            </a:endParaRPr>
          </a:p>
          <a:p>
            <a:pPr marL="514350" indent="-514350">
              <a:buFont typeface="+mj-lt"/>
              <a:buAutoNum type="arabicPeriod"/>
            </a:pPr>
            <a:r>
              <a:rPr lang="en-US" sz="2000" dirty="0">
                <a:solidFill>
                  <a:schemeClr val="bg1"/>
                </a:solidFill>
              </a:rPr>
              <a:t>Improved water quality, NFM to SAC/SSSI </a:t>
            </a:r>
          </a:p>
          <a:p>
            <a:pPr marL="514350" indent="-514350">
              <a:buFont typeface="+mj-lt"/>
              <a:buAutoNum type="arabicPeriod"/>
            </a:pPr>
            <a:r>
              <a:rPr lang="en-US" sz="2000" dirty="0">
                <a:solidFill>
                  <a:schemeClr val="bg1"/>
                </a:solidFill>
              </a:rPr>
              <a:t>Improved visual diversity &amp; autumn </a:t>
            </a:r>
            <a:r>
              <a:rPr lang="en-US" sz="2000" dirty="0" err="1">
                <a:solidFill>
                  <a:schemeClr val="bg1"/>
                </a:solidFill>
              </a:rPr>
              <a:t>colours</a:t>
            </a:r>
            <a:r>
              <a:rPr lang="en-US" sz="2000" dirty="0">
                <a:solidFill>
                  <a:schemeClr val="bg1"/>
                </a:solidFill>
              </a:rPr>
              <a:t> on edge of the NSA</a:t>
            </a:r>
          </a:p>
          <a:p>
            <a:pPr marL="514350" indent="-514350">
              <a:buFont typeface="+mj-lt"/>
              <a:buAutoNum type="arabicPeriod"/>
            </a:pPr>
            <a:r>
              <a:rPr lang="en-US" sz="2000" dirty="0">
                <a:solidFill>
                  <a:schemeClr val="bg1"/>
                </a:solidFill>
              </a:rPr>
              <a:t>Links existing native woodland fragments</a:t>
            </a:r>
          </a:p>
          <a:p>
            <a:pPr marL="514350" indent="-514350">
              <a:buFont typeface="+mj-lt"/>
              <a:buAutoNum type="arabicPeriod"/>
            </a:pPr>
            <a:r>
              <a:rPr lang="en-US" sz="2000" dirty="0">
                <a:solidFill>
                  <a:schemeClr val="bg1"/>
                </a:solidFill>
              </a:rPr>
              <a:t>Improved public access</a:t>
            </a:r>
            <a:endParaRPr lang="en-GB" sz="2000" dirty="0">
              <a:highlight>
                <a:srgbClr val="FFFF00"/>
              </a:highlight>
            </a:endParaRPr>
          </a:p>
          <a:p>
            <a:pPr marL="514350" indent="-514350">
              <a:buFont typeface="+mj-lt"/>
              <a:buAutoNum type="arabicPeriod"/>
            </a:pPr>
            <a:r>
              <a:rPr lang="en-US" sz="2000" dirty="0">
                <a:solidFill>
                  <a:schemeClr val="bg1"/>
                </a:solidFill>
              </a:rPr>
              <a:t>Allows sheep gathering – surrounding agricultural land use retained</a:t>
            </a:r>
          </a:p>
          <a:p>
            <a:pPr marL="514350" indent="-514350">
              <a:buFont typeface="+mj-lt"/>
              <a:buAutoNum type="arabicPeriod"/>
            </a:pPr>
            <a:r>
              <a:rPr lang="en-US" sz="2000" dirty="0">
                <a:solidFill>
                  <a:schemeClr val="bg1"/>
                </a:solidFill>
              </a:rPr>
              <a:t>Generates income in short, medium and long-term</a:t>
            </a:r>
          </a:p>
          <a:p>
            <a:pPr marL="514350" indent="-514350">
              <a:buFont typeface="+mj-lt"/>
              <a:buAutoNum type="arabicPeriod"/>
            </a:pPr>
            <a:r>
              <a:rPr lang="en-US" sz="2000" dirty="0">
                <a:solidFill>
                  <a:schemeClr val="bg1"/>
                </a:solidFill>
              </a:rPr>
              <a:t>Allows next generation to access diverse, attractive woodlands </a:t>
            </a:r>
          </a:p>
          <a:p>
            <a:pPr marL="0" indent="0">
              <a:buNone/>
            </a:pPr>
            <a:endParaRPr lang="en-GB" sz="2000" dirty="0">
              <a:solidFill>
                <a:schemeClr val="bg1"/>
              </a:solidFill>
            </a:endParaRPr>
          </a:p>
        </p:txBody>
      </p:sp>
      <p:sp>
        <p:nvSpPr>
          <p:cNvPr id="4" name="Footer Placeholder 3">
            <a:extLst>
              <a:ext uri="{FF2B5EF4-FFF2-40B4-BE49-F238E27FC236}">
                <a16:creationId xmlns:a16="http://schemas.microsoft.com/office/drawing/2014/main" id="{83EFDAE8-F893-4C5C-B0B6-E8D8D82DACF2}"/>
              </a:ext>
            </a:extLst>
          </p:cNvPr>
          <p:cNvSpPr>
            <a:spLocks noGrp="1"/>
          </p:cNvSpPr>
          <p:nvPr>
            <p:ph type="ftr" sz="quarter" idx="11"/>
          </p:nvPr>
        </p:nvSpPr>
        <p:spPr/>
        <p:txBody>
          <a:bodyPr/>
          <a:lstStyle/>
          <a:p>
            <a:r>
              <a:rPr lang="en-GB" dirty="0">
                <a:solidFill>
                  <a:schemeClr val="bg1"/>
                </a:solidFill>
              </a:rPr>
              <a:t>JDM Woodland Management Ltd</a:t>
            </a:r>
          </a:p>
        </p:txBody>
      </p:sp>
      <p:cxnSp>
        <p:nvCxnSpPr>
          <p:cNvPr id="5" name="Straight Connector 4">
            <a:extLst>
              <a:ext uri="{FF2B5EF4-FFF2-40B4-BE49-F238E27FC236}">
                <a16:creationId xmlns:a16="http://schemas.microsoft.com/office/drawing/2014/main" id="{2968B6DD-9FD3-4BC4-9263-11300901948E}"/>
              </a:ext>
            </a:extLst>
          </p:cNvPr>
          <p:cNvCxnSpPr>
            <a:cxnSpLocks/>
          </p:cNvCxnSpPr>
          <p:nvPr/>
        </p:nvCxnSpPr>
        <p:spPr>
          <a:xfrm>
            <a:off x="838200" y="1387402"/>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549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ree&#10;&#10;Description automatically generated">
            <a:extLst>
              <a:ext uri="{FF2B5EF4-FFF2-40B4-BE49-F238E27FC236}">
                <a16:creationId xmlns:a16="http://schemas.microsoft.com/office/drawing/2014/main" id="{44232CB3-2BB9-4D30-8769-0419939D4FD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2000"/>
                    </a14:imgEffect>
                  </a14:imgLayer>
                </a14:imgProps>
              </a:ext>
              <a:ext uri="{28A0092B-C50C-407E-A947-70E740481C1C}">
                <a14:useLocalDpi xmlns:a14="http://schemas.microsoft.com/office/drawing/2010/main" val="0"/>
              </a:ext>
            </a:extLst>
          </a:blip>
          <a:srcRect l="17634" r="40103"/>
          <a:stretch/>
        </p:blipFill>
        <p:spPr>
          <a:xfrm rot="5400000">
            <a:off x="2568140" y="-2765860"/>
            <a:ext cx="6937117" cy="12310603"/>
          </a:xfrm>
          <a:prstGeom prst="rect">
            <a:avLst/>
          </a:prstGeom>
        </p:spPr>
      </p:pic>
      <p:sp>
        <p:nvSpPr>
          <p:cNvPr id="2" name="Title 1">
            <a:extLst>
              <a:ext uri="{FF2B5EF4-FFF2-40B4-BE49-F238E27FC236}">
                <a16:creationId xmlns:a16="http://schemas.microsoft.com/office/drawing/2014/main" id="{AE61D6D1-4367-4891-A4F0-1FBE3B3277B3}"/>
              </a:ext>
            </a:extLst>
          </p:cNvPr>
          <p:cNvSpPr>
            <a:spLocks noGrp="1"/>
          </p:cNvSpPr>
          <p:nvPr>
            <p:ph type="title"/>
          </p:nvPr>
        </p:nvSpPr>
        <p:spPr/>
        <p:txBody>
          <a:bodyPr>
            <a:normAutofit/>
          </a:bodyPr>
          <a:lstStyle/>
          <a:p>
            <a:r>
              <a:rPr lang="en-US" sz="3600" b="1" dirty="0">
                <a:solidFill>
                  <a:schemeClr val="bg1"/>
                </a:solidFill>
              </a:rPr>
              <a:t>Summary</a:t>
            </a:r>
            <a:endParaRPr lang="en-GB" sz="3600" b="1" dirty="0">
              <a:solidFill>
                <a:schemeClr val="bg1"/>
              </a:solidFill>
            </a:endParaRPr>
          </a:p>
        </p:txBody>
      </p:sp>
      <p:sp>
        <p:nvSpPr>
          <p:cNvPr id="3" name="Content Placeholder 2">
            <a:extLst>
              <a:ext uri="{FF2B5EF4-FFF2-40B4-BE49-F238E27FC236}">
                <a16:creationId xmlns:a16="http://schemas.microsoft.com/office/drawing/2014/main" id="{427EFDEB-0E1B-4293-BE03-9019DC976F29}"/>
              </a:ext>
            </a:extLst>
          </p:cNvPr>
          <p:cNvSpPr>
            <a:spLocks noGrp="1"/>
          </p:cNvSpPr>
          <p:nvPr>
            <p:ph idx="1"/>
          </p:nvPr>
        </p:nvSpPr>
        <p:spPr>
          <a:xfrm>
            <a:off x="979683" y="1778000"/>
            <a:ext cx="8763000" cy="4351338"/>
          </a:xfrm>
        </p:spPr>
        <p:txBody>
          <a:bodyPr>
            <a:normAutofit/>
          </a:bodyPr>
          <a:lstStyle/>
          <a:p>
            <a:r>
              <a:rPr lang="en-US" sz="2000" dirty="0">
                <a:solidFill>
                  <a:schemeClr val="bg1"/>
                </a:solidFill>
              </a:rPr>
              <a:t>87 ha tree cover (5% of landholding). </a:t>
            </a:r>
          </a:p>
          <a:p>
            <a:r>
              <a:rPr lang="en-US" sz="2000" dirty="0">
                <a:solidFill>
                  <a:schemeClr val="bg1"/>
                </a:solidFill>
              </a:rPr>
              <a:t>Provides landowners with more options, offering an alternative to predominantly single-species woodlands and </a:t>
            </a:r>
            <a:r>
              <a:rPr lang="en-US" sz="2000" dirty="0" err="1">
                <a:solidFill>
                  <a:schemeClr val="bg1"/>
                </a:solidFill>
              </a:rPr>
              <a:t>clearfelling</a:t>
            </a:r>
            <a:r>
              <a:rPr lang="en-US" sz="2000" dirty="0">
                <a:solidFill>
                  <a:schemeClr val="bg1"/>
                </a:solidFill>
              </a:rPr>
              <a:t>. </a:t>
            </a:r>
          </a:p>
          <a:p>
            <a:r>
              <a:rPr lang="en-US" sz="2000" dirty="0">
                <a:solidFill>
                  <a:schemeClr val="bg1"/>
                </a:solidFill>
              </a:rPr>
              <a:t>Can be scaled up, but unlikely to suit the present model for large-scale forestry investors / forest management companies supplying timber mills.</a:t>
            </a:r>
          </a:p>
          <a:p>
            <a:r>
              <a:rPr lang="en-US" sz="2000" dirty="0">
                <a:solidFill>
                  <a:schemeClr val="bg1"/>
                </a:solidFill>
              </a:rPr>
              <a:t>Far more intensive (management time &amp; more expensive to deliver), still yields better initial returns than most Sitka spruce options due to a better grant rate.  </a:t>
            </a:r>
          </a:p>
          <a:p>
            <a:r>
              <a:rPr lang="en-US" sz="2000" dirty="0">
                <a:solidFill>
                  <a:schemeClr val="bg1"/>
                </a:solidFill>
              </a:rPr>
              <a:t>Better initial return often suits those wanting to clear farm debts or to invest in their more productive land.</a:t>
            </a:r>
            <a:endParaRPr lang="en-GB" sz="2000" dirty="0">
              <a:solidFill>
                <a:schemeClr val="bg1"/>
              </a:solidFill>
            </a:endParaRPr>
          </a:p>
          <a:p>
            <a:pPr marL="0" indent="0">
              <a:buNone/>
            </a:pPr>
            <a:r>
              <a:rPr lang="en-US" sz="2000" dirty="0">
                <a:solidFill>
                  <a:schemeClr val="bg1"/>
                </a:solidFill>
              </a:rPr>
              <a:t> </a:t>
            </a:r>
          </a:p>
          <a:p>
            <a:pPr marL="0" indent="0">
              <a:buNone/>
            </a:pPr>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GB" sz="2000" dirty="0">
              <a:solidFill>
                <a:schemeClr val="bg1"/>
              </a:solidFill>
            </a:endParaRPr>
          </a:p>
        </p:txBody>
      </p:sp>
      <p:sp>
        <p:nvSpPr>
          <p:cNvPr id="4" name="Footer Placeholder 3">
            <a:extLst>
              <a:ext uri="{FF2B5EF4-FFF2-40B4-BE49-F238E27FC236}">
                <a16:creationId xmlns:a16="http://schemas.microsoft.com/office/drawing/2014/main" id="{F0CA77DF-73E1-44B0-8237-D9C0CEDCFF2D}"/>
              </a:ext>
            </a:extLst>
          </p:cNvPr>
          <p:cNvSpPr>
            <a:spLocks noGrp="1"/>
          </p:cNvSpPr>
          <p:nvPr>
            <p:ph type="ftr" sz="quarter" idx="11"/>
          </p:nvPr>
        </p:nvSpPr>
        <p:spPr/>
        <p:txBody>
          <a:bodyPr/>
          <a:lstStyle/>
          <a:p>
            <a:r>
              <a:rPr lang="en-GB" dirty="0">
                <a:solidFill>
                  <a:schemeClr val="bg1"/>
                </a:solidFill>
              </a:rPr>
              <a:t>JDM Woodland Management Ltd</a:t>
            </a:r>
          </a:p>
        </p:txBody>
      </p:sp>
      <p:cxnSp>
        <p:nvCxnSpPr>
          <p:cNvPr id="5" name="Straight Connector 4">
            <a:extLst>
              <a:ext uri="{FF2B5EF4-FFF2-40B4-BE49-F238E27FC236}">
                <a16:creationId xmlns:a16="http://schemas.microsoft.com/office/drawing/2014/main" id="{464BDC19-7174-4B9D-B927-6B92D754D061}"/>
              </a:ext>
            </a:extLst>
          </p:cNvPr>
          <p:cNvCxnSpPr>
            <a:cxnSpLocks/>
          </p:cNvCxnSpPr>
          <p:nvPr/>
        </p:nvCxnSpPr>
        <p:spPr>
          <a:xfrm>
            <a:off x="970158" y="1572846"/>
            <a:ext cx="98478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34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8D908F-4A61-44E4-BAAF-EB1D2B066A92}"/>
              </a:ext>
            </a:extLst>
          </p:cNvPr>
          <p:cNvSpPr>
            <a:spLocks noGrp="1"/>
          </p:cNvSpPr>
          <p:nvPr>
            <p:ph type="subTitle" idx="1"/>
          </p:nvPr>
        </p:nvSpPr>
        <p:spPr>
          <a:xfrm>
            <a:off x="1418160" y="5112394"/>
            <a:ext cx="9144000" cy="1200329"/>
          </a:xfrm>
        </p:spPr>
        <p:txBody>
          <a:bodyPr>
            <a:normAutofit/>
          </a:bodyPr>
          <a:lstStyle/>
          <a:p>
            <a:pPr algn="l"/>
            <a:r>
              <a:rPr lang="en-US" sz="1600" cap="all" dirty="0">
                <a:latin typeface="Arial" panose="020B0604020202020204" pitchFamily="34" charset="0"/>
                <a:cs typeface="Arial" panose="020B0604020202020204" pitchFamily="34" charset="0"/>
              </a:rPr>
              <a:t>JDM Woodland Management Ltd</a:t>
            </a:r>
          </a:p>
          <a:p>
            <a:pPr algn="l"/>
            <a:r>
              <a:rPr lang="en-US" sz="1600" dirty="0">
                <a:latin typeface="Arial" panose="020B0604020202020204" pitchFamily="34" charset="0"/>
                <a:cs typeface="Arial" panose="020B0604020202020204" pitchFamily="34" charset="0"/>
              </a:rPr>
              <a:t>jdmwoodlandmanagement@hotmail.com</a:t>
            </a:r>
          </a:p>
          <a:p>
            <a:pPr algn="l"/>
            <a:r>
              <a:rPr lang="en-US" sz="1600" dirty="0">
                <a:latin typeface="Arial" panose="020B0604020202020204" pitchFamily="34" charset="0"/>
                <a:cs typeface="Arial" panose="020B0604020202020204" pitchFamily="34" charset="0"/>
              </a:rPr>
              <a:t>07960 034732</a:t>
            </a:r>
            <a:endParaRPr lang="en-GB" sz="16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6410E93D-17F5-4E70-8EEC-E919EF5D514E}"/>
              </a:ext>
            </a:extLst>
          </p:cNvPr>
          <p:cNvCxnSpPr/>
          <p:nvPr/>
        </p:nvCxnSpPr>
        <p:spPr>
          <a:xfrm>
            <a:off x="1499122" y="4981575"/>
            <a:ext cx="89820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1C9AC59-C2C3-4AC9-ADED-E70206D1B498}"/>
              </a:ext>
            </a:extLst>
          </p:cNvPr>
          <p:cNvSpPr/>
          <p:nvPr/>
        </p:nvSpPr>
        <p:spPr>
          <a:xfrm>
            <a:off x="1418160" y="4149209"/>
            <a:ext cx="4670317" cy="400110"/>
          </a:xfrm>
          <a:prstGeom prst="rect">
            <a:avLst/>
          </a:prstGeom>
        </p:spPr>
        <p:txBody>
          <a:bodyPr wrap="none">
            <a:spAutoFit/>
          </a:bodyPr>
          <a:lstStyle/>
          <a:p>
            <a:r>
              <a:rPr lang="en-US" sz="2000" cap="all" dirty="0">
                <a:latin typeface="Arial" panose="020B0604020202020204" pitchFamily="34" charset="0"/>
                <a:cs typeface="Arial" panose="020B0604020202020204" pitchFamily="34" charset="0"/>
              </a:rPr>
              <a:t>Jenny Mulgrew, John Mulgrew</a:t>
            </a:r>
          </a:p>
        </p:txBody>
      </p:sp>
      <p:pic>
        <p:nvPicPr>
          <p:cNvPr id="5" name="Picture 4" descr="A picture containing drawing, sign&#10;&#10;Description automatically generated">
            <a:extLst>
              <a:ext uri="{FF2B5EF4-FFF2-40B4-BE49-F238E27FC236}">
                <a16:creationId xmlns:a16="http://schemas.microsoft.com/office/drawing/2014/main" id="{86D795C6-DCF6-458C-B6D9-6A9CDE9DA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594" y="615632"/>
            <a:ext cx="5771129" cy="2521586"/>
          </a:xfrm>
          <a:prstGeom prst="rect">
            <a:avLst/>
          </a:prstGeom>
        </p:spPr>
      </p:pic>
    </p:spTree>
    <p:extLst>
      <p:ext uri="{BB962C8B-B14F-4D97-AF65-F5344CB8AC3E}">
        <p14:creationId xmlns:p14="http://schemas.microsoft.com/office/powerpoint/2010/main" val="3001534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tree&#10;&#10;Description automatically generated">
            <a:extLst>
              <a:ext uri="{FF2B5EF4-FFF2-40B4-BE49-F238E27FC236}">
                <a16:creationId xmlns:a16="http://schemas.microsoft.com/office/drawing/2014/main" id="{38B387B2-B61D-4195-91B1-D3C92445783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2000"/>
                    </a14:imgEffect>
                  </a14:imgLayer>
                </a14:imgProps>
              </a:ext>
              <a:ext uri="{28A0092B-C50C-407E-A947-70E740481C1C}">
                <a14:useLocalDpi xmlns:a14="http://schemas.microsoft.com/office/drawing/2010/main" val="0"/>
              </a:ext>
            </a:extLst>
          </a:blip>
          <a:srcRect l="17634" r="40103"/>
          <a:stretch/>
        </p:blipFill>
        <p:spPr>
          <a:xfrm rot="5400000">
            <a:off x="2568140" y="-2765860"/>
            <a:ext cx="6937117" cy="12310603"/>
          </a:xfrm>
          <a:prstGeom prst="rect">
            <a:avLst/>
          </a:prstGeom>
        </p:spPr>
      </p:pic>
      <p:sp>
        <p:nvSpPr>
          <p:cNvPr id="2" name="Title 1">
            <a:extLst>
              <a:ext uri="{FF2B5EF4-FFF2-40B4-BE49-F238E27FC236}">
                <a16:creationId xmlns:a16="http://schemas.microsoft.com/office/drawing/2014/main" id="{1C1B276F-9431-47CC-87C3-CDAAF65A18F0}"/>
              </a:ext>
            </a:extLst>
          </p:cNvPr>
          <p:cNvSpPr>
            <a:spLocks noGrp="1"/>
          </p:cNvSpPr>
          <p:nvPr>
            <p:ph type="title"/>
          </p:nvPr>
        </p:nvSpPr>
        <p:spPr/>
        <p:txBody>
          <a:bodyPr>
            <a:normAutofit/>
          </a:bodyPr>
          <a:lstStyle/>
          <a:p>
            <a:br>
              <a:rPr lang="en-US" sz="3600" b="1" dirty="0">
                <a:solidFill>
                  <a:schemeClr val="bg1"/>
                </a:solidFill>
              </a:rPr>
            </a:br>
            <a:r>
              <a:rPr lang="en-US" sz="3600" b="1" dirty="0">
                <a:solidFill>
                  <a:schemeClr val="bg1"/>
                </a:solidFill>
              </a:rPr>
              <a:t>Woodland creation process</a:t>
            </a:r>
            <a:endParaRPr lang="en-GB" sz="3600" b="1" dirty="0">
              <a:solidFill>
                <a:schemeClr val="bg1"/>
              </a:solidFill>
            </a:endParaRPr>
          </a:p>
        </p:txBody>
      </p:sp>
      <p:sp>
        <p:nvSpPr>
          <p:cNvPr id="3" name="Content Placeholder 2">
            <a:extLst>
              <a:ext uri="{FF2B5EF4-FFF2-40B4-BE49-F238E27FC236}">
                <a16:creationId xmlns:a16="http://schemas.microsoft.com/office/drawing/2014/main" id="{D9B52A98-73B0-4F16-9F93-5D6250C3A17C}"/>
              </a:ext>
            </a:extLst>
          </p:cNvPr>
          <p:cNvSpPr>
            <a:spLocks noGrp="1"/>
          </p:cNvSpPr>
          <p:nvPr>
            <p:ph idx="1"/>
          </p:nvPr>
        </p:nvSpPr>
        <p:spPr>
          <a:xfrm>
            <a:off x="838200" y="2072203"/>
            <a:ext cx="8486775" cy="4486275"/>
          </a:xfrm>
        </p:spPr>
        <p:txBody>
          <a:bodyPr>
            <a:normAutofit/>
          </a:bodyPr>
          <a:lstStyle/>
          <a:p>
            <a:pPr marL="514350" indent="-514350">
              <a:buFont typeface="+mj-lt"/>
              <a:buAutoNum type="arabicPeriod"/>
            </a:pPr>
            <a:r>
              <a:rPr lang="en-US" sz="2400" dirty="0">
                <a:solidFill>
                  <a:schemeClr val="bg1"/>
                </a:solidFill>
              </a:rPr>
              <a:t>Brief from landowner </a:t>
            </a:r>
          </a:p>
          <a:p>
            <a:pPr marL="514350" indent="-514350">
              <a:buFont typeface="+mj-lt"/>
              <a:buAutoNum type="arabicPeriod"/>
            </a:pPr>
            <a:r>
              <a:rPr lang="en-US" sz="2400" dirty="0">
                <a:solidFill>
                  <a:schemeClr val="bg1"/>
                </a:solidFill>
              </a:rPr>
              <a:t>Identification of land &amp; suitability</a:t>
            </a:r>
          </a:p>
          <a:p>
            <a:pPr marL="514350" indent="-514350">
              <a:buFont typeface="+mj-lt"/>
              <a:buAutoNum type="arabicPeriod"/>
            </a:pPr>
            <a:r>
              <a:rPr lang="en-US" sz="2400" dirty="0">
                <a:solidFill>
                  <a:schemeClr val="bg1"/>
                </a:solidFill>
              </a:rPr>
              <a:t>JDM woodland design</a:t>
            </a:r>
          </a:p>
          <a:p>
            <a:pPr marL="514350" indent="-514350">
              <a:buFont typeface="+mj-lt"/>
              <a:buAutoNum type="arabicPeriod"/>
            </a:pPr>
            <a:r>
              <a:rPr lang="en-US" sz="2400" dirty="0">
                <a:solidFill>
                  <a:schemeClr val="bg1"/>
                </a:solidFill>
              </a:rPr>
              <a:t>Consideration/mitigation for black grouse and other sensitive species </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GB" sz="2400" dirty="0">
              <a:solidFill>
                <a:schemeClr val="bg1"/>
              </a:solidFill>
            </a:endParaRPr>
          </a:p>
        </p:txBody>
      </p:sp>
      <p:sp>
        <p:nvSpPr>
          <p:cNvPr id="4" name="Footer Placeholder 3">
            <a:extLst>
              <a:ext uri="{FF2B5EF4-FFF2-40B4-BE49-F238E27FC236}">
                <a16:creationId xmlns:a16="http://schemas.microsoft.com/office/drawing/2014/main" id="{46D4B5A4-AAC7-43A8-BF70-A8FEE33811FB}"/>
              </a:ext>
            </a:extLst>
          </p:cNvPr>
          <p:cNvSpPr>
            <a:spLocks noGrp="1"/>
          </p:cNvSpPr>
          <p:nvPr>
            <p:ph type="ftr" sz="quarter" idx="11"/>
          </p:nvPr>
        </p:nvSpPr>
        <p:spPr/>
        <p:txBody>
          <a:bodyPr/>
          <a:lstStyle/>
          <a:p>
            <a:r>
              <a:rPr lang="en-GB"/>
              <a:t>JDM Woodland Management Ltd</a:t>
            </a:r>
          </a:p>
        </p:txBody>
      </p:sp>
      <p:cxnSp>
        <p:nvCxnSpPr>
          <p:cNvPr id="8" name="Straight Connector 7">
            <a:extLst>
              <a:ext uri="{FF2B5EF4-FFF2-40B4-BE49-F238E27FC236}">
                <a16:creationId xmlns:a16="http://schemas.microsoft.com/office/drawing/2014/main" id="{05575E2E-3A0E-4A39-8C8A-79E4526269F6}"/>
              </a:ext>
            </a:extLst>
          </p:cNvPr>
          <p:cNvCxnSpPr>
            <a:cxnSpLocks/>
          </p:cNvCxnSpPr>
          <p:nvPr/>
        </p:nvCxnSpPr>
        <p:spPr>
          <a:xfrm flipV="1">
            <a:off x="909485" y="1676400"/>
            <a:ext cx="8348815" cy="142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00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FE25E3-206B-420F-A6AB-92E70651DDCC}"/>
              </a:ext>
            </a:extLst>
          </p:cNvPr>
          <p:cNvPicPr>
            <a:picLocks noChangeAspect="1"/>
          </p:cNvPicPr>
          <p:nvPr/>
        </p:nvPicPr>
        <p:blipFill rotWithShape="1">
          <a:blip r:embed="rId2"/>
          <a:srcRect l="44933" t="18646" r="7043" b="5162"/>
          <a:stretch/>
        </p:blipFill>
        <p:spPr>
          <a:xfrm>
            <a:off x="-1" y="1"/>
            <a:ext cx="7684656" cy="6858000"/>
          </a:xfrm>
          <a:prstGeom prst="rect">
            <a:avLst/>
          </a:prstGeom>
        </p:spPr>
      </p:pic>
      <p:sp>
        <p:nvSpPr>
          <p:cNvPr id="2" name="Title 1">
            <a:extLst>
              <a:ext uri="{FF2B5EF4-FFF2-40B4-BE49-F238E27FC236}">
                <a16:creationId xmlns:a16="http://schemas.microsoft.com/office/drawing/2014/main" id="{71E1B006-5952-48FD-9EF3-4C1C6B0CD61F}"/>
              </a:ext>
            </a:extLst>
          </p:cNvPr>
          <p:cNvSpPr>
            <a:spLocks noGrp="1"/>
          </p:cNvSpPr>
          <p:nvPr>
            <p:ph type="title"/>
          </p:nvPr>
        </p:nvSpPr>
        <p:spPr>
          <a:xfrm>
            <a:off x="7887855" y="2828764"/>
            <a:ext cx="3617132" cy="1325563"/>
          </a:xfrm>
        </p:spPr>
        <p:txBody>
          <a:bodyPr>
            <a:normAutofit/>
          </a:bodyPr>
          <a:lstStyle/>
          <a:p>
            <a:r>
              <a:rPr lang="en-US" sz="2000" dirty="0">
                <a:latin typeface="+mn-lt"/>
                <a:cs typeface="Arial" panose="020B0604020202020204" pitchFamily="34" charset="0"/>
              </a:rPr>
              <a:t>Extent of farm approx. 1600 ha </a:t>
            </a:r>
            <a:br>
              <a:rPr lang="en-US" sz="2000" dirty="0">
                <a:latin typeface="+mn-lt"/>
                <a:cs typeface="Arial" panose="020B0604020202020204" pitchFamily="34" charset="0"/>
              </a:rPr>
            </a:br>
            <a:br>
              <a:rPr lang="en-US" sz="2000" dirty="0">
                <a:latin typeface="+mn-lt"/>
                <a:cs typeface="Arial" panose="020B0604020202020204" pitchFamily="34" charset="0"/>
              </a:rPr>
            </a:br>
            <a:r>
              <a:rPr lang="en-US" sz="2000" dirty="0">
                <a:latin typeface="+mn-lt"/>
                <a:cs typeface="Arial" panose="020B0604020202020204" pitchFamily="34" charset="0"/>
              </a:rPr>
              <a:t>~90% covered by SSSI/NSA</a:t>
            </a:r>
            <a:endParaRPr lang="en-GB" sz="2000" dirty="0">
              <a:latin typeface="+mn-lt"/>
              <a:cs typeface="Arial" panose="020B0604020202020204" pitchFamily="34" charset="0"/>
            </a:endParaRPr>
          </a:p>
        </p:txBody>
      </p:sp>
      <p:sp>
        <p:nvSpPr>
          <p:cNvPr id="3" name="Footer Placeholder 2">
            <a:extLst>
              <a:ext uri="{FF2B5EF4-FFF2-40B4-BE49-F238E27FC236}">
                <a16:creationId xmlns:a16="http://schemas.microsoft.com/office/drawing/2014/main" id="{6E1FF142-246B-4AB8-8A58-2861D6E349A6}"/>
              </a:ext>
            </a:extLst>
          </p:cNvPr>
          <p:cNvSpPr>
            <a:spLocks noGrp="1"/>
          </p:cNvSpPr>
          <p:nvPr>
            <p:ph type="ftr" sz="quarter" idx="11"/>
          </p:nvPr>
        </p:nvSpPr>
        <p:spPr/>
        <p:txBody>
          <a:bodyPr/>
          <a:lstStyle/>
          <a:p>
            <a:r>
              <a:rPr lang="en-GB"/>
              <a:t>JDM Woodland Management Ltd</a:t>
            </a:r>
          </a:p>
        </p:txBody>
      </p:sp>
      <p:sp>
        <p:nvSpPr>
          <p:cNvPr id="5" name="Rectangle 4">
            <a:extLst>
              <a:ext uri="{FF2B5EF4-FFF2-40B4-BE49-F238E27FC236}">
                <a16:creationId xmlns:a16="http://schemas.microsoft.com/office/drawing/2014/main" id="{2DE4E397-D8BC-4667-BC50-0BE37CD99C93}"/>
              </a:ext>
            </a:extLst>
          </p:cNvPr>
          <p:cNvSpPr/>
          <p:nvPr/>
        </p:nvSpPr>
        <p:spPr>
          <a:xfrm>
            <a:off x="7799467" y="5369361"/>
            <a:ext cx="3705520" cy="1169551"/>
          </a:xfrm>
          <a:prstGeom prst="rect">
            <a:avLst/>
          </a:prstGeom>
        </p:spPr>
        <p:txBody>
          <a:bodyPr wrap="square">
            <a:spAutoFit/>
          </a:bodyPr>
          <a:lstStyle/>
          <a:p>
            <a:pP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 National Scenic Area (</a:t>
            </a:r>
            <a:r>
              <a:rPr lang="en-US" sz="1400" dirty="0">
                <a:solidFill>
                  <a:srgbClr val="73B2FF"/>
                </a:solidFill>
                <a:latin typeface="Arial" panose="020B0604020202020204" pitchFamily="34" charset="0"/>
                <a:cs typeface="Arial" panose="020B0604020202020204" pitchFamily="34" charset="0"/>
              </a:rPr>
              <a:t>blue</a:t>
            </a:r>
            <a:r>
              <a:rPr lang="en-US" sz="1400" dirty="0">
                <a:solidFill>
                  <a:srgbClr val="000000"/>
                </a:solidFill>
                <a:latin typeface="Arial" panose="020B0604020202020204" pitchFamily="34" charset="0"/>
                <a:cs typeface="Arial" panose="020B0604020202020204" pitchFamily="34" charset="0"/>
              </a:rPr>
              <a:t>)</a:t>
            </a:r>
          </a:p>
          <a:p>
            <a:pP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 Prime quality agricultural land (</a:t>
            </a:r>
            <a:r>
              <a:rPr lang="en-US" sz="1400" dirty="0">
                <a:solidFill>
                  <a:srgbClr val="B7814A"/>
                </a:solidFill>
                <a:latin typeface="Arial" panose="020B0604020202020204" pitchFamily="34" charset="0"/>
                <a:cs typeface="Arial" panose="020B0604020202020204" pitchFamily="34" charset="0"/>
              </a:rPr>
              <a:t>brown</a:t>
            </a:r>
            <a:r>
              <a:rPr lang="en-US" sz="1400" dirty="0">
                <a:solidFill>
                  <a:srgbClr val="000000"/>
                </a:solidFill>
                <a:latin typeface="Arial" panose="020B0604020202020204" pitchFamily="34" charset="0"/>
                <a:cs typeface="Arial" panose="020B0604020202020204" pitchFamily="34" charset="0"/>
              </a:rPr>
              <a:t>)</a:t>
            </a:r>
          </a:p>
          <a:p>
            <a:pP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 Key environmental designations, SAC (</a:t>
            </a:r>
            <a:r>
              <a:rPr lang="en-US" sz="1400" dirty="0">
                <a:solidFill>
                  <a:srgbClr val="FFAA00"/>
                </a:solidFill>
                <a:latin typeface="Arial" panose="020B0604020202020204" pitchFamily="34" charset="0"/>
                <a:cs typeface="Arial" panose="020B0604020202020204" pitchFamily="34" charset="0"/>
              </a:rPr>
              <a:t>orange</a:t>
            </a:r>
            <a:r>
              <a:rPr lang="en-US" sz="1400" dirty="0">
                <a:solidFill>
                  <a:srgbClr val="000000"/>
                </a:solidFill>
                <a:latin typeface="Arial" panose="020B0604020202020204" pitchFamily="34" charset="0"/>
                <a:cs typeface="Arial" panose="020B0604020202020204" pitchFamily="34" charset="0"/>
              </a:rPr>
              <a:t>), SPA (</a:t>
            </a:r>
            <a:r>
              <a:rPr lang="en-US" sz="1400" dirty="0">
                <a:solidFill>
                  <a:srgbClr val="DF73FF"/>
                </a:solidFill>
                <a:latin typeface="Arial" panose="020B0604020202020204" pitchFamily="34" charset="0"/>
                <a:cs typeface="Arial" panose="020B0604020202020204" pitchFamily="34" charset="0"/>
              </a:rPr>
              <a:t>purple</a:t>
            </a:r>
            <a:r>
              <a:rPr lang="en-US" sz="1400" dirty="0">
                <a:solidFill>
                  <a:srgbClr val="000000"/>
                </a:solidFill>
                <a:latin typeface="Arial" panose="020B0604020202020204" pitchFamily="34" charset="0"/>
                <a:cs typeface="Arial" panose="020B0604020202020204" pitchFamily="34" charset="0"/>
              </a:rPr>
              <a:t>), and SSSI (</a:t>
            </a:r>
            <a:r>
              <a:rPr lang="en-US" sz="1400" dirty="0">
                <a:solidFill>
                  <a:srgbClr val="E6E600"/>
                </a:solidFill>
                <a:latin typeface="Arial" panose="020B0604020202020204" pitchFamily="34" charset="0"/>
                <a:cs typeface="Arial" panose="020B0604020202020204" pitchFamily="34" charset="0"/>
              </a:rPr>
              <a:t>yellow</a:t>
            </a:r>
            <a:r>
              <a:rPr lang="en-US" sz="1400" dirty="0">
                <a:solidFill>
                  <a:srgbClr val="000000"/>
                </a:solidFill>
                <a:latin typeface="Arial" panose="020B0604020202020204" pitchFamily="34" charset="0"/>
                <a:cs typeface="Arial" panose="020B0604020202020204" pitchFamily="34" charset="0"/>
              </a:rPr>
              <a:t>)</a:t>
            </a:r>
          </a:p>
          <a:p>
            <a:pP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 Existing woodland (</a:t>
            </a:r>
            <a:r>
              <a:rPr lang="en-US" sz="1400" dirty="0">
                <a:solidFill>
                  <a:srgbClr val="999999"/>
                </a:solidFill>
                <a:latin typeface="Arial" panose="020B0604020202020204" pitchFamily="34" charset="0"/>
                <a:cs typeface="Arial" panose="020B0604020202020204" pitchFamily="34" charset="0"/>
              </a:rPr>
              <a:t>grey</a:t>
            </a:r>
            <a:r>
              <a:rPr lang="en-US" sz="1400" dirty="0">
                <a:solidFill>
                  <a:srgbClr val="000000"/>
                </a:solidFill>
                <a:latin typeface="Arial" panose="020B0604020202020204" pitchFamily="34" charset="0"/>
                <a:cs typeface="Arial" panose="020B0604020202020204" pitchFamily="34" charset="0"/>
              </a:rPr>
              <a:t>)</a:t>
            </a:r>
            <a:endParaRPr lang="en-US" sz="1400" b="0" i="0" u="none" strike="noStrike" dirty="0">
              <a:solidFill>
                <a:srgbClr val="000000"/>
              </a:solidFill>
              <a:effectLst/>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DDA52540-E82B-4D95-81DE-8E1C2C408493}"/>
              </a:ext>
            </a:extLst>
          </p:cNvPr>
          <p:cNvSpPr/>
          <p:nvPr/>
        </p:nvSpPr>
        <p:spPr>
          <a:xfrm>
            <a:off x="4686914" y="2119264"/>
            <a:ext cx="250846" cy="21274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47A8CF2D-01C1-4296-83EE-860F86AE814A}"/>
              </a:ext>
            </a:extLst>
          </p:cNvPr>
          <p:cNvSpPr/>
          <p:nvPr/>
        </p:nvSpPr>
        <p:spPr>
          <a:xfrm>
            <a:off x="7799467" y="869852"/>
            <a:ext cx="3705520" cy="2308324"/>
          </a:xfrm>
          <a:prstGeom prst="rect">
            <a:avLst/>
          </a:prstGeom>
        </p:spPr>
        <p:txBody>
          <a:bodyPr wrap="square">
            <a:spAutoFit/>
          </a:bodyPr>
          <a:lstStyle/>
          <a:p>
            <a:r>
              <a:rPr lang="en-US" sz="3600" b="1" dirty="0">
                <a:latin typeface="+mj-lt"/>
                <a:cs typeface="Arial" panose="020B0604020202020204" pitchFamily="34" charset="0"/>
              </a:rPr>
              <a:t>Hopecarton Farm, Drumelzier, Scottish Borders</a:t>
            </a:r>
          </a:p>
          <a:p>
            <a:endParaRPr lang="en-US" b="1" dirty="0">
              <a:latin typeface="+mj-lt"/>
              <a:cs typeface="Arial" panose="020B0604020202020204" pitchFamily="34" charset="0"/>
            </a:endParaRPr>
          </a:p>
          <a:p>
            <a:endParaRPr lang="en-US" b="1" dirty="0">
              <a:latin typeface="+mj-lt"/>
              <a:cs typeface="Arial" panose="020B0604020202020204" pitchFamily="34" charset="0"/>
            </a:endParaRPr>
          </a:p>
        </p:txBody>
      </p:sp>
      <p:cxnSp>
        <p:nvCxnSpPr>
          <p:cNvPr id="12" name="Straight Connector 11">
            <a:extLst>
              <a:ext uri="{FF2B5EF4-FFF2-40B4-BE49-F238E27FC236}">
                <a16:creationId xmlns:a16="http://schemas.microsoft.com/office/drawing/2014/main" id="{D234DBB9-1A7D-4CF4-8769-D7A5BA469BB9}"/>
              </a:ext>
            </a:extLst>
          </p:cNvPr>
          <p:cNvCxnSpPr/>
          <p:nvPr/>
        </p:nvCxnSpPr>
        <p:spPr>
          <a:xfrm>
            <a:off x="7887855" y="2743028"/>
            <a:ext cx="36171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983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8B2818-39C3-4119-A763-EABD37C7389D}"/>
              </a:ext>
            </a:extLst>
          </p:cNvPr>
          <p:cNvSpPr>
            <a:spLocks noGrp="1"/>
          </p:cNvSpPr>
          <p:nvPr>
            <p:ph type="ftr" sz="quarter" idx="11"/>
          </p:nvPr>
        </p:nvSpPr>
        <p:spPr>
          <a:xfrm>
            <a:off x="4038600" y="6356350"/>
            <a:ext cx="4114800" cy="365125"/>
          </a:xfrm>
        </p:spPr>
        <p:txBody>
          <a:bodyPr/>
          <a:lstStyle/>
          <a:p>
            <a:r>
              <a:rPr lang="en-GB"/>
              <a:t>JDM Woodland Management Ltd</a:t>
            </a:r>
          </a:p>
        </p:txBody>
      </p:sp>
      <p:pic>
        <p:nvPicPr>
          <p:cNvPr id="6" name="Picture 5">
            <a:extLst>
              <a:ext uri="{FF2B5EF4-FFF2-40B4-BE49-F238E27FC236}">
                <a16:creationId xmlns:a16="http://schemas.microsoft.com/office/drawing/2014/main" id="{9EDD485D-6749-4ADC-9863-25F4B2BE7182}"/>
              </a:ext>
            </a:extLst>
          </p:cNvPr>
          <p:cNvPicPr>
            <a:picLocks noChangeAspect="1"/>
          </p:cNvPicPr>
          <p:nvPr/>
        </p:nvPicPr>
        <p:blipFill rotWithShape="1">
          <a:blip r:embed="rId2"/>
          <a:srcRect l="36725" t="28033" r="30288" b="9089"/>
          <a:stretch/>
        </p:blipFill>
        <p:spPr>
          <a:xfrm>
            <a:off x="612975" y="576871"/>
            <a:ext cx="5483025" cy="5878914"/>
          </a:xfrm>
          <a:prstGeom prst="rect">
            <a:avLst/>
          </a:prstGeom>
        </p:spPr>
      </p:pic>
      <p:sp>
        <p:nvSpPr>
          <p:cNvPr id="8" name="Content Placeholder 2">
            <a:extLst>
              <a:ext uri="{FF2B5EF4-FFF2-40B4-BE49-F238E27FC236}">
                <a16:creationId xmlns:a16="http://schemas.microsoft.com/office/drawing/2014/main" id="{E35E260A-D91C-48E7-9980-4CDC3745A0AD}"/>
              </a:ext>
            </a:extLst>
          </p:cNvPr>
          <p:cNvSpPr txBox="1">
            <a:spLocks/>
          </p:cNvSpPr>
          <p:nvPr/>
        </p:nvSpPr>
        <p:spPr>
          <a:xfrm>
            <a:off x="6529236" y="2371077"/>
            <a:ext cx="4834090" cy="3985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Farm diversification</a:t>
            </a:r>
            <a:endParaRPr lang="en-GB" sz="2000" dirty="0">
              <a:highlight>
                <a:srgbClr val="FFFF00"/>
              </a:highlight>
            </a:endParaRPr>
          </a:p>
          <a:p>
            <a:r>
              <a:rPr lang="en-GB" sz="2000" dirty="0"/>
              <a:t>Productive mixed woodland, possibly including SS - grows well at Stanhope</a:t>
            </a:r>
          </a:p>
          <a:p>
            <a:r>
              <a:rPr lang="en-US" sz="2000" dirty="0"/>
              <a:t>Approx. 150 ha</a:t>
            </a:r>
          </a:p>
          <a:p>
            <a:r>
              <a:rPr lang="en-GB" sz="2000" dirty="0"/>
              <a:t>Must be able to gather sheep on lower track</a:t>
            </a:r>
          </a:p>
          <a:p>
            <a:r>
              <a:rPr lang="en-GB" sz="2000" dirty="0"/>
              <a:t>Limitations - Tweedsmuir Hills SSSI and NSA, also River Tweed SAC/SSSI, SLA</a:t>
            </a:r>
          </a:p>
          <a:p>
            <a:pPr marL="0" indent="0">
              <a:buNone/>
            </a:pPr>
            <a:endParaRPr lang="en-GB" sz="1800" dirty="0"/>
          </a:p>
        </p:txBody>
      </p:sp>
      <p:sp>
        <p:nvSpPr>
          <p:cNvPr id="2" name="TextBox 1">
            <a:extLst>
              <a:ext uri="{FF2B5EF4-FFF2-40B4-BE49-F238E27FC236}">
                <a16:creationId xmlns:a16="http://schemas.microsoft.com/office/drawing/2014/main" id="{ED923287-1EC6-46F8-BC93-C298CC4E6B37}"/>
              </a:ext>
            </a:extLst>
          </p:cNvPr>
          <p:cNvSpPr txBox="1"/>
          <p:nvPr/>
        </p:nvSpPr>
        <p:spPr>
          <a:xfrm>
            <a:off x="6419553" y="1130365"/>
            <a:ext cx="4535928" cy="646331"/>
          </a:xfrm>
          <a:prstGeom prst="rect">
            <a:avLst/>
          </a:prstGeom>
          <a:noFill/>
        </p:spPr>
        <p:txBody>
          <a:bodyPr wrap="square" rtlCol="0">
            <a:spAutoFit/>
          </a:bodyPr>
          <a:lstStyle/>
          <a:p>
            <a:r>
              <a:rPr lang="en-US" sz="3600" dirty="0"/>
              <a:t>Landowner objectives </a:t>
            </a:r>
            <a:endParaRPr lang="en-GB" sz="3600" dirty="0"/>
          </a:p>
        </p:txBody>
      </p:sp>
      <p:cxnSp>
        <p:nvCxnSpPr>
          <p:cNvPr id="10" name="Straight Connector 9">
            <a:extLst>
              <a:ext uri="{FF2B5EF4-FFF2-40B4-BE49-F238E27FC236}">
                <a16:creationId xmlns:a16="http://schemas.microsoft.com/office/drawing/2014/main" id="{3025E894-C30F-4927-8D58-1A1460C0C4EB}"/>
              </a:ext>
            </a:extLst>
          </p:cNvPr>
          <p:cNvCxnSpPr>
            <a:cxnSpLocks/>
          </p:cNvCxnSpPr>
          <p:nvPr/>
        </p:nvCxnSpPr>
        <p:spPr>
          <a:xfrm>
            <a:off x="6529235" y="1976409"/>
            <a:ext cx="47391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53EA783C-9E20-4207-B774-8510F44F098D}"/>
              </a:ext>
            </a:extLst>
          </p:cNvPr>
          <p:cNvSpPr/>
          <p:nvPr/>
        </p:nvSpPr>
        <p:spPr>
          <a:xfrm>
            <a:off x="1376218" y="1453530"/>
            <a:ext cx="157018" cy="1258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086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A2FFA2-CE72-4745-BD27-0031A59D9423}"/>
              </a:ext>
            </a:extLst>
          </p:cNvPr>
          <p:cNvSpPr>
            <a:spLocks noGrp="1"/>
          </p:cNvSpPr>
          <p:nvPr>
            <p:ph type="title"/>
          </p:nvPr>
        </p:nvSpPr>
        <p:spPr>
          <a:xfrm>
            <a:off x="4965430" y="435304"/>
            <a:ext cx="6586491" cy="1286160"/>
          </a:xfrm>
        </p:spPr>
        <p:txBody>
          <a:bodyPr anchor="b">
            <a:normAutofit/>
          </a:bodyPr>
          <a:lstStyle/>
          <a:p>
            <a:r>
              <a:rPr lang="en-US" sz="3600" b="1" dirty="0"/>
              <a:t>Site visit</a:t>
            </a:r>
            <a:endParaRPr lang="en-GB" sz="3600" b="1" dirty="0"/>
          </a:p>
        </p:txBody>
      </p:sp>
      <p:sp>
        <p:nvSpPr>
          <p:cNvPr id="3" name="Content Placeholder 2">
            <a:extLst>
              <a:ext uri="{FF2B5EF4-FFF2-40B4-BE49-F238E27FC236}">
                <a16:creationId xmlns:a16="http://schemas.microsoft.com/office/drawing/2014/main" id="{A0921B47-B28F-4727-B78D-D5DE2D9530E9}"/>
              </a:ext>
            </a:extLst>
          </p:cNvPr>
          <p:cNvSpPr>
            <a:spLocks noGrp="1"/>
          </p:cNvSpPr>
          <p:nvPr>
            <p:ph idx="1"/>
          </p:nvPr>
        </p:nvSpPr>
        <p:spPr>
          <a:xfrm>
            <a:off x="4965431" y="2438400"/>
            <a:ext cx="6586489" cy="3785419"/>
          </a:xfrm>
        </p:spPr>
        <p:txBody>
          <a:bodyPr>
            <a:normAutofit fontScale="92500" lnSpcReduction="20000"/>
          </a:bodyPr>
          <a:lstStyle/>
          <a:p>
            <a:pPr marL="0" indent="0">
              <a:buNone/>
            </a:pPr>
            <a:r>
              <a:rPr lang="en-US" sz="2000" dirty="0"/>
              <a:t>Gain an understanding of the site:</a:t>
            </a:r>
          </a:p>
          <a:p>
            <a:pPr marL="0" indent="0">
              <a:buNone/>
            </a:pPr>
            <a:endParaRPr lang="en-US" sz="2000" dirty="0"/>
          </a:p>
          <a:p>
            <a:r>
              <a:rPr lang="en-GB" sz="2000" dirty="0"/>
              <a:t>Aspect</a:t>
            </a:r>
            <a:endParaRPr lang="en-GB" sz="2000" dirty="0">
              <a:highlight>
                <a:srgbClr val="FFFF00"/>
              </a:highlight>
            </a:endParaRPr>
          </a:p>
          <a:p>
            <a:r>
              <a:rPr lang="en-GB" sz="2000" dirty="0"/>
              <a:t>Topography</a:t>
            </a:r>
            <a:endParaRPr lang="en-GB" sz="2000" dirty="0">
              <a:highlight>
                <a:srgbClr val="FFFF00"/>
              </a:highlight>
            </a:endParaRPr>
          </a:p>
          <a:p>
            <a:r>
              <a:rPr lang="en-GB" sz="2000" dirty="0"/>
              <a:t>Vegetation</a:t>
            </a:r>
            <a:endParaRPr lang="en-GB" sz="2000" dirty="0">
              <a:highlight>
                <a:srgbClr val="FFFF00"/>
              </a:highlight>
            </a:endParaRPr>
          </a:p>
          <a:p>
            <a:r>
              <a:rPr lang="en-US" sz="2000" dirty="0"/>
              <a:t>Soils</a:t>
            </a:r>
            <a:endParaRPr lang="en-US" sz="2000" dirty="0">
              <a:highlight>
                <a:srgbClr val="FFFF00"/>
              </a:highlight>
            </a:endParaRPr>
          </a:p>
          <a:p>
            <a:r>
              <a:rPr lang="en-GB" sz="2000" dirty="0"/>
              <a:t>Access issues</a:t>
            </a:r>
            <a:endParaRPr lang="en-GB" sz="2000" dirty="0">
              <a:highlight>
                <a:srgbClr val="FFFF00"/>
              </a:highlight>
            </a:endParaRPr>
          </a:p>
          <a:p>
            <a:r>
              <a:rPr lang="en-GB" sz="2000" dirty="0"/>
              <a:t>Grazers / browsers</a:t>
            </a:r>
            <a:endParaRPr lang="en-GB" sz="2000" dirty="0">
              <a:highlight>
                <a:srgbClr val="FFFF00"/>
              </a:highlight>
            </a:endParaRPr>
          </a:p>
          <a:p>
            <a:r>
              <a:rPr lang="en-GB" sz="2000" dirty="0"/>
              <a:t>Present biodiversity</a:t>
            </a:r>
            <a:endParaRPr lang="en-GB" sz="2000" dirty="0">
              <a:highlight>
                <a:srgbClr val="FFFF00"/>
              </a:highlight>
            </a:endParaRPr>
          </a:p>
          <a:p>
            <a:endParaRPr lang="en-GB" sz="2000" dirty="0"/>
          </a:p>
          <a:p>
            <a:pPr marL="0" indent="0">
              <a:buNone/>
            </a:pPr>
            <a:r>
              <a:rPr lang="en-GB" sz="2000" b="1" dirty="0"/>
              <a:t>Confirmed it was a good site for woodland creation.</a:t>
            </a:r>
          </a:p>
          <a:p>
            <a:pPr marL="0" indent="0">
              <a:buNone/>
            </a:pPr>
            <a:endParaRPr lang="en-US" sz="2000" dirty="0"/>
          </a:p>
          <a:p>
            <a:pPr marL="0" indent="0">
              <a:buNone/>
            </a:pPr>
            <a:endParaRPr lang="en-US" sz="1800" dirty="0"/>
          </a:p>
        </p:txBody>
      </p:sp>
      <p:pic>
        <p:nvPicPr>
          <p:cNvPr id="10" name="Picture 9">
            <a:extLst>
              <a:ext uri="{FF2B5EF4-FFF2-40B4-BE49-F238E27FC236}">
                <a16:creationId xmlns:a16="http://schemas.microsoft.com/office/drawing/2014/main" id="{04062BC3-9AB5-4F66-80EB-22D01465896A}"/>
              </a:ext>
            </a:extLst>
          </p:cNvPr>
          <p:cNvPicPr/>
          <p:nvPr/>
        </p:nvPicPr>
        <p:blipFill rotWithShape="1">
          <a:blip r:embed="rId3" cstate="print">
            <a:extLst>
              <a:ext uri="{28A0092B-C50C-407E-A947-70E740481C1C}">
                <a14:useLocalDpi xmlns:a14="http://schemas.microsoft.com/office/drawing/2010/main" val="0"/>
              </a:ext>
            </a:extLst>
          </a:blip>
          <a:srcRect t="9875"/>
          <a:stretch/>
        </p:blipFill>
        <p:spPr bwMode="auto">
          <a:xfrm rot="5400000">
            <a:off x="-1111204" y="1111204"/>
            <a:ext cx="6858000" cy="4635591"/>
          </a:xfrm>
          <a:prstGeom prst="rect">
            <a:avLst/>
          </a:prstGeom>
          <a:noFill/>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663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82EC6376-FDB6-436F-9566-A1087448D1E3}"/>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en-GB" dirty="0"/>
              <a:t>JDM Woodland Management Ltd</a:t>
            </a:r>
          </a:p>
        </p:txBody>
      </p:sp>
      <p:sp>
        <p:nvSpPr>
          <p:cNvPr id="2" name="Rectangle 1">
            <a:extLst>
              <a:ext uri="{FF2B5EF4-FFF2-40B4-BE49-F238E27FC236}">
                <a16:creationId xmlns:a16="http://schemas.microsoft.com/office/drawing/2014/main" id="{50F0468C-DB02-4EDE-AFAC-49F48FD08478}"/>
              </a:ext>
            </a:extLst>
          </p:cNvPr>
          <p:cNvSpPr/>
          <p:nvPr/>
        </p:nvSpPr>
        <p:spPr>
          <a:xfrm>
            <a:off x="32328" y="6389687"/>
            <a:ext cx="4570936" cy="325538"/>
          </a:xfrm>
          <a:prstGeom prst="rect">
            <a:avLst/>
          </a:prstGeom>
        </p:spPr>
        <p:txBody>
          <a:bodyPr wrap="square">
            <a:spAutoFit/>
          </a:bodyPr>
          <a:lstStyle/>
          <a:p>
            <a:pPr>
              <a:lnSpc>
                <a:spcPct val="115000"/>
              </a:lnSpc>
              <a:spcBef>
                <a:spcPts val="500"/>
              </a:spcBef>
              <a:spcAft>
                <a:spcPts val="1000"/>
              </a:spcAft>
            </a:pPr>
            <a:r>
              <a:rPr lang="en-GB" sz="1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Burnt/grazed heather at approx. 350 m elevation (Feb 2019).</a:t>
            </a:r>
          </a:p>
        </p:txBody>
      </p:sp>
    </p:spTree>
    <p:extLst>
      <p:ext uri="{BB962C8B-B14F-4D97-AF65-F5344CB8AC3E}">
        <p14:creationId xmlns:p14="http://schemas.microsoft.com/office/powerpoint/2010/main" val="341382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09BD34-452A-41C5-B409-463D5F8807A6}"/>
              </a:ext>
            </a:extLst>
          </p:cNvPr>
          <p:cNvSpPr/>
          <p:nvPr/>
        </p:nvSpPr>
        <p:spPr>
          <a:xfrm>
            <a:off x="6493163" y="634181"/>
            <a:ext cx="5058757"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mj-lt"/>
                <a:ea typeface="+mj-ea"/>
                <a:cs typeface="+mj-cs"/>
              </a:rPr>
              <a:t>Initial steps towards woodland creation</a:t>
            </a:r>
          </a:p>
        </p:txBody>
      </p:sp>
      <p:sp>
        <p:nvSpPr>
          <p:cNvPr id="3" name="Content Placeholder 2">
            <a:extLst>
              <a:ext uri="{FF2B5EF4-FFF2-40B4-BE49-F238E27FC236}">
                <a16:creationId xmlns:a16="http://schemas.microsoft.com/office/drawing/2014/main" id="{24ED7971-8776-4962-B163-219DFB5CE73B}"/>
              </a:ext>
            </a:extLst>
          </p:cNvPr>
          <p:cNvSpPr>
            <a:spLocks noGrp="1"/>
          </p:cNvSpPr>
          <p:nvPr>
            <p:ph idx="1"/>
          </p:nvPr>
        </p:nvSpPr>
        <p:spPr>
          <a:xfrm>
            <a:off x="6493164" y="2438401"/>
            <a:ext cx="5058756" cy="4330148"/>
          </a:xfrm>
        </p:spPr>
        <p:txBody>
          <a:bodyPr vert="horz" lIns="91440" tIns="45720" rIns="91440" bIns="45720" rtlCol="0">
            <a:noAutofit/>
          </a:bodyPr>
          <a:lstStyle/>
          <a:p>
            <a:pPr marL="0" indent="0">
              <a:buNone/>
            </a:pPr>
            <a:r>
              <a:rPr lang="en-GB" sz="2000" dirty="0"/>
              <a:t>Landowner informed of suitability for a range of tree species. </a:t>
            </a:r>
            <a:endParaRPr lang="en-GB" sz="2000" dirty="0">
              <a:highlight>
                <a:srgbClr val="FFFF00"/>
              </a:highlight>
            </a:endParaRPr>
          </a:p>
          <a:p>
            <a:pPr marL="0"/>
            <a:r>
              <a:rPr lang="en-US" sz="2000" dirty="0"/>
              <a:t>Due diligence - &gt;30 data sources incl. Woodland Strategy</a:t>
            </a:r>
            <a:endParaRPr lang="en-US" sz="1600" dirty="0"/>
          </a:p>
          <a:p>
            <a:pPr marL="0"/>
            <a:r>
              <a:rPr lang="en-US" sz="2000" dirty="0"/>
              <a:t>SF Woodland Officer requested:</a:t>
            </a:r>
          </a:p>
          <a:p>
            <a:pPr lvl="1"/>
            <a:r>
              <a:rPr lang="en-US" sz="1600" dirty="0"/>
              <a:t>BBS</a:t>
            </a:r>
          </a:p>
          <a:p>
            <a:pPr lvl="1"/>
            <a:r>
              <a:rPr lang="en-US" sz="1600" dirty="0"/>
              <a:t>Black grouse survey</a:t>
            </a:r>
          </a:p>
          <a:p>
            <a:pPr lvl="1"/>
            <a:r>
              <a:rPr lang="en-US" sz="1600" dirty="0"/>
              <a:t>Archaeology survey</a:t>
            </a:r>
          </a:p>
          <a:p>
            <a:pPr lvl="1"/>
            <a:r>
              <a:rPr lang="en-US" sz="1600" dirty="0"/>
              <a:t>Soil assessment</a:t>
            </a:r>
          </a:p>
          <a:p>
            <a:pPr lvl="1"/>
            <a:r>
              <a:rPr lang="en-US" sz="1600" dirty="0"/>
              <a:t>Landscape assessment</a:t>
            </a:r>
          </a:p>
          <a:p>
            <a:pPr lvl="1"/>
            <a:r>
              <a:rPr lang="en-US" sz="1600" dirty="0"/>
              <a:t>Phase 1/NVC</a:t>
            </a:r>
          </a:p>
          <a:p>
            <a:pPr marL="0"/>
            <a:r>
              <a:rPr lang="en-US" sz="2000" dirty="0"/>
              <a:t>WC Advice Note, SBC March 2019: </a:t>
            </a:r>
          </a:p>
          <a:p>
            <a:pPr lvl="1"/>
            <a:r>
              <a:rPr lang="en-US" sz="1600" dirty="0"/>
              <a:t>PEA Report</a:t>
            </a:r>
          </a:p>
        </p:txBody>
      </p:sp>
      <p:pic>
        <p:nvPicPr>
          <p:cNvPr id="35" name="Picture 34">
            <a:extLst>
              <a:ext uri="{FF2B5EF4-FFF2-40B4-BE49-F238E27FC236}">
                <a16:creationId xmlns:a16="http://schemas.microsoft.com/office/drawing/2014/main" id="{C23BA344-C297-49E6-8765-0DD3405953CD}"/>
              </a:ext>
            </a:extLst>
          </p:cNvPr>
          <p:cNvPicPr/>
          <p:nvPr/>
        </p:nvPicPr>
        <p:blipFill rotWithShape="1">
          <a:blip r:embed="rId3" cstate="print">
            <a:extLst>
              <a:ext uri="{28A0092B-C50C-407E-A947-70E740481C1C}">
                <a14:useLocalDpi xmlns:a14="http://schemas.microsoft.com/office/drawing/2010/main" val="0"/>
              </a:ext>
            </a:extLst>
          </a:blip>
          <a:srcRect r="21321"/>
          <a:stretch/>
        </p:blipFill>
        <p:spPr bwMode="auto">
          <a:xfrm>
            <a:off x="0" y="207414"/>
            <a:ext cx="6271491" cy="6650586"/>
          </a:xfrm>
          <a:prstGeom prst="rect">
            <a:avLst/>
          </a:prstGeom>
          <a:noFill/>
          <a:ln>
            <a:noFill/>
          </a:ln>
        </p:spPr>
      </p:pic>
      <p:cxnSp>
        <p:nvCxnSpPr>
          <p:cNvPr id="37" name="Straight Connector 36">
            <a:extLst>
              <a:ext uri="{FF2B5EF4-FFF2-40B4-BE49-F238E27FC236}">
                <a16:creationId xmlns:a16="http://schemas.microsoft.com/office/drawing/2014/main" id="{4603AF78-5D64-4E22-9131-3AA6C932B154}"/>
              </a:ext>
            </a:extLst>
          </p:cNvPr>
          <p:cNvCxnSpPr>
            <a:cxnSpLocks/>
          </p:cNvCxnSpPr>
          <p:nvPr/>
        </p:nvCxnSpPr>
        <p:spPr>
          <a:xfrm>
            <a:off x="6493163" y="2273666"/>
            <a:ext cx="50587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4963DF7-F7AB-475F-A292-B7B056DD1046}"/>
              </a:ext>
            </a:extLst>
          </p:cNvPr>
          <p:cNvSpPr txBox="1"/>
          <p:nvPr/>
        </p:nvSpPr>
        <p:spPr>
          <a:xfrm>
            <a:off x="67452" y="6460772"/>
            <a:ext cx="5927035" cy="307777"/>
          </a:xfrm>
          <a:prstGeom prst="rect">
            <a:avLst/>
          </a:prstGeom>
          <a:noFill/>
        </p:spPr>
        <p:txBody>
          <a:bodyPr wrap="square" rtlCol="0">
            <a:spAutoFit/>
          </a:bodyPr>
          <a:lstStyle/>
          <a:p>
            <a:r>
              <a:rPr lang="en-GB" sz="1400" dirty="0">
                <a:solidFill>
                  <a:schemeClr val="bg1"/>
                </a:solidFill>
              </a:rPr>
              <a:t>Approx. 420 m elevation, heather with bracken on lower ground (June 2019).</a:t>
            </a:r>
          </a:p>
        </p:txBody>
      </p:sp>
    </p:spTree>
    <p:extLst>
      <p:ext uri="{BB962C8B-B14F-4D97-AF65-F5344CB8AC3E}">
        <p14:creationId xmlns:p14="http://schemas.microsoft.com/office/powerpoint/2010/main" val="23098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A766-2337-4AE8-9165-AEB7C6E2336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8206169-B8AE-46CA-8412-8526FDF4F887}"/>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5A3C0156-F298-4721-82E7-6AACF4C3E215}"/>
              </a:ext>
            </a:extLst>
          </p:cNvPr>
          <p:cNvPicPr/>
          <p:nvPr/>
        </p:nvPicPr>
        <p:blipFill rotWithShape="1">
          <a:blip r:embed="rId2"/>
          <a:srcRect l="3792" t="13741" r="42009" b="9482"/>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
        <p:nvSpPr>
          <p:cNvPr id="5" name="Footer Placeholder 4">
            <a:extLst>
              <a:ext uri="{FF2B5EF4-FFF2-40B4-BE49-F238E27FC236}">
                <a16:creationId xmlns:a16="http://schemas.microsoft.com/office/drawing/2014/main" id="{272B98DC-A0A0-413B-870D-8F4EFDEA9FA6}"/>
              </a:ext>
            </a:extLst>
          </p:cNvPr>
          <p:cNvSpPr>
            <a:spLocks noGrp="1"/>
          </p:cNvSpPr>
          <p:nvPr>
            <p:ph type="ftr" sz="quarter" idx="11"/>
          </p:nvPr>
        </p:nvSpPr>
        <p:spPr/>
        <p:txBody>
          <a:bodyPr/>
          <a:lstStyle/>
          <a:p>
            <a:r>
              <a:rPr lang="en-GB"/>
              <a:t>JDM Woodland Management Ltd</a:t>
            </a:r>
          </a:p>
        </p:txBody>
      </p:sp>
      <p:sp>
        <p:nvSpPr>
          <p:cNvPr id="7" name="TextBox 6">
            <a:extLst>
              <a:ext uri="{FF2B5EF4-FFF2-40B4-BE49-F238E27FC236}">
                <a16:creationId xmlns:a16="http://schemas.microsoft.com/office/drawing/2014/main" id="{6FF400CA-C80A-4597-851A-931E6DEB2D4F}"/>
              </a:ext>
            </a:extLst>
          </p:cNvPr>
          <p:cNvSpPr txBox="1"/>
          <p:nvPr/>
        </p:nvSpPr>
        <p:spPr>
          <a:xfrm>
            <a:off x="141403" y="136525"/>
            <a:ext cx="7324927"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Scottish Borders Council – LUS Pilot Maps</a:t>
            </a:r>
          </a:p>
          <a:p>
            <a:r>
              <a:rPr lang="en-US" b="1" dirty="0">
                <a:latin typeface="Arial" panose="020B0604020202020204" pitchFamily="34" charset="0"/>
                <a:cs typeface="Arial" panose="020B0604020202020204" pitchFamily="34" charset="0"/>
              </a:rPr>
              <a:t>Stock of Natural Capital</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29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F3B8-4EC3-46E6-B17D-C81F36CDB4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D787EF0-9304-4E4F-AF6C-9694A6AF9C3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8F7EB41-384E-408D-A32F-40C88F10084C}"/>
              </a:ext>
            </a:extLst>
          </p:cNvPr>
          <p:cNvPicPr>
            <a:picLocks noChangeAspect="1"/>
          </p:cNvPicPr>
          <p:nvPr/>
        </p:nvPicPr>
        <p:blipFill rotWithShape="1">
          <a:blip r:embed="rId2"/>
          <a:srcRect l="18220" t="14515" r="1764" b="6482"/>
          <a:stretch/>
        </p:blipFill>
        <p:spPr>
          <a:xfrm>
            <a:off x="-174139" y="0"/>
            <a:ext cx="12366139" cy="6858000"/>
          </a:xfrm>
          <a:prstGeom prst="rect">
            <a:avLst/>
          </a:prstGeom>
        </p:spPr>
      </p:pic>
      <p:sp>
        <p:nvSpPr>
          <p:cNvPr id="4" name="Footer Placeholder 3">
            <a:extLst>
              <a:ext uri="{FF2B5EF4-FFF2-40B4-BE49-F238E27FC236}">
                <a16:creationId xmlns:a16="http://schemas.microsoft.com/office/drawing/2014/main" id="{57CB927C-434C-44BD-978D-09552090AB3B}"/>
              </a:ext>
            </a:extLst>
          </p:cNvPr>
          <p:cNvSpPr>
            <a:spLocks noGrp="1"/>
          </p:cNvSpPr>
          <p:nvPr>
            <p:ph type="ftr" sz="quarter" idx="11"/>
          </p:nvPr>
        </p:nvSpPr>
        <p:spPr/>
        <p:txBody>
          <a:bodyPr/>
          <a:lstStyle/>
          <a:p>
            <a:r>
              <a:rPr lang="en-GB"/>
              <a:t>JDM Woodland Management Ltd</a:t>
            </a:r>
          </a:p>
        </p:txBody>
      </p:sp>
      <p:sp>
        <p:nvSpPr>
          <p:cNvPr id="8" name="TextBox 7">
            <a:extLst>
              <a:ext uri="{FF2B5EF4-FFF2-40B4-BE49-F238E27FC236}">
                <a16:creationId xmlns:a16="http://schemas.microsoft.com/office/drawing/2014/main" id="{0DEC0C43-2C92-47EC-8628-44A808150C10}"/>
              </a:ext>
            </a:extLst>
          </p:cNvPr>
          <p:cNvSpPr txBox="1"/>
          <p:nvPr/>
        </p:nvSpPr>
        <p:spPr>
          <a:xfrm>
            <a:off x="141403" y="136525"/>
            <a:ext cx="7324927"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Scottish Borders Council – LUS Pilot Maps</a:t>
            </a:r>
          </a:p>
          <a:p>
            <a:r>
              <a:rPr lang="en-US" b="1" dirty="0">
                <a:latin typeface="Arial" panose="020B0604020202020204" pitchFamily="34" charset="0"/>
                <a:cs typeface="Arial" panose="020B0604020202020204" pitchFamily="34" charset="0"/>
              </a:rPr>
              <a:t>Opportunities for Multiple-benefits</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41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1F439E-0724-48D5-9D37-B66D0BCDC5D5}"/>
              </a:ext>
            </a:extLst>
          </p:cNvPr>
          <p:cNvSpPr>
            <a:spLocks noGrp="1"/>
          </p:cNvSpPr>
          <p:nvPr>
            <p:ph idx="1"/>
          </p:nvPr>
        </p:nvSpPr>
        <p:spPr>
          <a:xfrm>
            <a:off x="498723" y="910180"/>
            <a:ext cx="10833396" cy="482648"/>
          </a:xfrm>
        </p:spPr>
        <p:txBody>
          <a:bodyPr>
            <a:normAutofit/>
          </a:bodyPr>
          <a:lstStyle/>
          <a:p>
            <a:pPr marL="0" indent="0">
              <a:buNone/>
            </a:pPr>
            <a:r>
              <a:rPr lang="en-US" sz="2000" dirty="0"/>
              <a:t>Tweedsmuir Hills ‘core area’ supporting 39% of all males and 38% of all leks in southern Scotland</a:t>
            </a:r>
          </a:p>
        </p:txBody>
      </p:sp>
      <p:pic>
        <p:nvPicPr>
          <p:cNvPr id="6145" name="Picture 3">
            <a:extLst>
              <a:ext uri="{FF2B5EF4-FFF2-40B4-BE49-F238E27FC236}">
                <a16:creationId xmlns:a16="http://schemas.microsoft.com/office/drawing/2014/main" id="{27F43641-703F-4103-8D4D-754EF45FE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88" t="20084" r="71611" b="16231"/>
          <a:stretch>
            <a:fillRect/>
          </a:stretch>
        </p:blipFill>
        <p:spPr bwMode="auto">
          <a:xfrm>
            <a:off x="555951" y="1696978"/>
            <a:ext cx="3490899" cy="489778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2">
            <a:extLst>
              <a:ext uri="{FF2B5EF4-FFF2-40B4-BE49-F238E27FC236}">
                <a16:creationId xmlns:a16="http://schemas.microsoft.com/office/drawing/2014/main" id="{6260B9DA-2F1A-4467-8904-0461B9F7C9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51" t="35235" r="58772" b="22725"/>
          <a:stretch/>
        </p:blipFill>
        <p:spPr bwMode="auto">
          <a:xfrm>
            <a:off x="3585944" y="4893831"/>
            <a:ext cx="1483013" cy="14625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31DFA5D7-2B52-4C84-B749-AF73553B96F2}"/>
              </a:ext>
            </a:extLst>
          </p:cNvPr>
          <p:cNvSpPr>
            <a:spLocks noChangeArrowheads="1"/>
          </p:cNvSpPr>
          <p:nvPr/>
        </p:nvSpPr>
        <p:spPr bwMode="auto">
          <a:xfrm>
            <a:off x="476289" y="1506157"/>
            <a:ext cx="4332909" cy="5232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400" dirty="0">
                <a:ea typeface="Times New Roman" panose="02020603050405020304" pitchFamily="18" charset="0"/>
                <a:cs typeface="Arial" panose="020B0604020202020204" pitchFamily="34" charset="0"/>
              </a:rPr>
              <a:t>Distribution of black grouse leks between 2011-15 in relation to habitat. Extract </a:t>
            </a:r>
            <a:r>
              <a:rPr kumimoji="0" lang="en-GB" altLang="en-US" sz="140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from Warren (2016).</a:t>
            </a:r>
            <a:endParaRPr kumimoji="0" lang="en-GB" altLang="en-US" sz="1400" b="0" i="0" u="none" strike="noStrike" cap="none" normalizeH="0" baseline="0" dirty="0">
              <a:ln>
                <a:noFill/>
              </a:ln>
              <a:solidFill>
                <a:schemeClr val="tx1"/>
              </a:solidFill>
              <a:effectLst/>
            </a:endParaRPr>
          </a:p>
        </p:txBody>
      </p:sp>
      <p:sp>
        <p:nvSpPr>
          <p:cNvPr id="7" name="Footer Placeholder 6">
            <a:extLst>
              <a:ext uri="{FF2B5EF4-FFF2-40B4-BE49-F238E27FC236}">
                <a16:creationId xmlns:a16="http://schemas.microsoft.com/office/drawing/2014/main" id="{56189DE7-C561-4E0A-864B-EE4F2478C309}"/>
              </a:ext>
            </a:extLst>
          </p:cNvPr>
          <p:cNvSpPr>
            <a:spLocks noGrp="1"/>
          </p:cNvSpPr>
          <p:nvPr>
            <p:ph type="ftr" sz="quarter" idx="11"/>
          </p:nvPr>
        </p:nvSpPr>
        <p:spPr>
          <a:xfrm>
            <a:off x="3858021" y="6538912"/>
            <a:ext cx="4114800" cy="365125"/>
          </a:xfrm>
        </p:spPr>
        <p:txBody>
          <a:bodyPr/>
          <a:lstStyle/>
          <a:p>
            <a:r>
              <a:rPr lang="en-GB" dirty="0"/>
              <a:t>JDM Woodland Management Ltd</a:t>
            </a:r>
          </a:p>
        </p:txBody>
      </p:sp>
      <p:sp>
        <p:nvSpPr>
          <p:cNvPr id="12" name="TextBox 11">
            <a:extLst>
              <a:ext uri="{FF2B5EF4-FFF2-40B4-BE49-F238E27FC236}">
                <a16:creationId xmlns:a16="http://schemas.microsoft.com/office/drawing/2014/main" id="{FBA74AC7-7B27-4E83-B04E-525B8E0A7F56}"/>
              </a:ext>
            </a:extLst>
          </p:cNvPr>
          <p:cNvSpPr txBox="1"/>
          <p:nvPr/>
        </p:nvSpPr>
        <p:spPr>
          <a:xfrm>
            <a:off x="141403" y="136525"/>
            <a:ext cx="7324927"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Black grouse </a:t>
            </a:r>
            <a:endParaRPr lang="en-GB" sz="3600" dirty="0">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98E2A739-3261-4298-80B6-EAF1CFC2C0AF}"/>
              </a:ext>
            </a:extLst>
          </p:cNvPr>
          <p:cNvSpPr/>
          <p:nvPr/>
        </p:nvSpPr>
        <p:spPr>
          <a:xfrm rot="1781451">
            <a:off x="2170408" y="3639915"/>
            <a:ext cx="117894"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276C6645-A4E9-4B0A-A1D5-B62A434ACD9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716152" y="1528482"/>
            <a:ext cx="5955521" cy="3983391"/>
          </a:xfrm>
          <a:prstGeom prst="rect">
            <a:avLst/>
          </a:prstGeom>
          <a:noFill/>
          <a:ln>
            <a:noFill/>
          </a:ln>
        </p:spPr>
      </p:pic>
      <p:sp>
        <p:nvSpPr>
          <p:cNvPr id="18" name="Rectangle 17">
            <a:extLst>
              <a:ext uri="{FF2B5EF4-FFF2-40B4-BE49-F238E27FC236}">
                <a16:creationId xmlns:a16="http://schemas.microsoft.com/office/drawing/2014/main" id="{47ED2632-C6F9-4048-B043-B50511CC2DCB}"/>
              </a:ext>
            </a:extLst>
          </p:cNvPr>
          <p:cNvSpPr/>
          <p:nvPr/>
        </p:nvSpPr>
        <p:spPr>
          <a:xfrm>
            <a:off x="5716152" y="5568674"/>
            <a:ext cx="6096000" cy="923330"/>
          </a:xfrm>
          <a:prstGeom prst="rect">
            <a:avLst/>
          </a:prstGeom>
        </p:spPr>
        <p:txBody>
          <a:bodyPr>
            <a:spAutoFit/>
          </a:bodyPr>
          <a:lstStyle/>
          <a:p>
            <a:pPr marL="285750" indent="-285750">
              <a:buFont typeface="Arial" panose="020B0604020202020204" pitchFamily="34" charset="0"/>
              <a:buChar char="•"/>
            </a:pPr>
            <a:r>
              <a:rPr lang="en-US" dirty="0"/>
              <a:t>Leks on lower ground but not recently</a:t>
            </a:r>
          </a:p>
          <a:p>
            <a:pPr marL="285750" indent="-285750">
              <a:buFont typeface="Arial" panose="020B0604020202020204" pitchFamily="34" charset="0"/>
              <a:buChar char="•"/>
            </a:pPr>
            <a:r>
              <a:rPr lang="en-US" dirty="0"/>
              <a:t>Black grouse occasionally seen</a:t>
            </a:r>
          </a:p>
          <a:p>
            <a:pPr marL="285750" indent="-285750">
              <a:buFont typeface="Arial" panose="020B0604020202020204" pitchFamily="34" charset="0"/>
              <a:buChar char="•"/>
            </a:pPr>
            <a:r>
              <a:rPr lang="en-US" dirty="0"/>
              <a:t>Ongoing predator control</a:t>
            </a:r>
          </a:p>
        </p:txBody>
      </p:sp>
    </p:spTree>
    <p:extLst>
      <p:ext uri="{BB962C8B-B14F-4D97-AF65-F5344CB8AC3E}">
        <p14:creationId xmlns:p14="http://schemas.microsoft.com/office/powerpoint/2010/main" val="30539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1143</TotalTime>
  <Words>1538</Words>
  <Application>Microsoft Office PowerPoint</Application>
  <PresentationFormat>Widescreen</PresentationFormat>
  <Paragraphs>214</Paragraphs>
  <Slides>18</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The challenge of forest design for sensitive species - a case study</vt:lpstr>
      <vt:lpstr> Woodland creation process</vt:lpstr>
      <vt:lpstr>Extent of farm approx. 1600 ha   ~90% covered by SSSI/NSA</vt:lpstr>
      <vt:lpstr>PowerPoint Presentation</vt:lpstr>
      <vt:lpstr>Site visit</vt:lpstr>
      <vt:lpstr>PowerPoint Presentation</vt:lpstr>
      <vt:lpstr>PowerPoint Presentation</vt:lpstr>
      <vt:lpstr>PowerPoint Presentation</vt:lpstr>
      <vt:lpstr>PowerPoint Presentation</vt:lpstr>
      <vt:lpstr>PowerPoint Presentation</vt:lpstr>
      <vt:lpstr>PowerPoint Presentation</vt:lpstr>
      <vt:lpstr>Survey findings – black grouse</vt:lpstr>
      <vt:lpstr>PowerPoint Presentation</vt:lpstr>
      <vt:lpstr>PowerPoint Presentation</vt:lpstr>
      <vt:lpstr>PowerPoint Presentation</vt:lpstr>
      <vt:lpstr>Multiple benefits </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challenge of forest design for sensitive species - a case study BLACK GROUSE</dc:title>
  <dc:creator>J Mulgrew</dc:creator>
  <cp:lastModifiedBy>Ed Tooth</cp:lastModifiedBy>
  <cp:revision>88</cp:revision>
  <dcterms:created xsi:type="dcterms:W3CDTF">2020-01-12T21:51:34Z</dcterms:created>
  <dcterms:modified xsi:type="dcterms:W3CDTF">2020-01-14T14:48:01Z</dcterms:modified>
</cp:coreProperties>
</file>