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5" r:id="rId3"/>
    <p:sldId id="257" r:id="rId4"/>
    <p:sldId id="261" r:id="rId5"/>
    <p:sldId id="258" r:id="rId6"/>
    <p:sldId id="264" r:id="rId7"/>
    <p:sldId id="263"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C5443A-E44B-60FF-A25C-E3F316E4DD64}" name="Marianne Broadgate" initials="MB" userId="3e75c392c93095c4"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E0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061" autoAdjust="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8/10/relationships/authors" Target="author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8C327B-BA59-4F03-83C8-62FDE71357BD}"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E7657321-D070-4947-8EF3-63BC1939062B}">
      <dgm:prSet phldrT="[Text]"/>
      <dgm:spPr/>
      <dgm:t>
        <a:bodyPr/>
        <a:lstStyle/>
        <a:p>
          <a:r>
            <a:rPr lang="en-GB" dirty="0"/>
            <a:t>Planning Phase</a:t>
          </a:r>
        </a:p>
        <a:p>
          <a:r>
            <a:rPr lang="en-GB" dirty="0"/>
            <a:t>July to September </a:t>
          </a:r>
        </a:p>
      </dgm:t>
    </dgm:pt>
    <dgm:pt modelId="{ECD585AE-4FE9-41E6-B773-10E5F6B416B0}" type="parTrans" cxnId="{93C82D37-D4AB-4A53-99DD-4C7C4857882C}">
      <dgm:prSet/>
      <dgm:spPr/>
      <dgm:t>
        <a:bodyPr/>
        <a:lstStyle/>
        <a:p>
          <a:endParaRPr lang="en-GB"/>
        </a:p>
      </dgm:t>
    </dgm:pt>
    <dgm:pt modelId="{0FE0EFAB-49FB-40C8-A24D-79FCC8A5E94D}" type="sibTrans" cxnId="{93C82D37-D4AB-4A53-99DD-4C7C4857882C}">
      <dgm:prSet/>
      <dgm:spPr/>
      <dgm:t>
        <a:bodyPr/>
        <a:lstStyle/>
        <a:p>
          <a:endParaRPr lang="en-GB"/>
        </a:p>
      </dgm:t>
    </dgm:pt>
    <dgm:pt modelId="{AB264A6D-0A2B-4BD8-B134-968613F7394F}">
      <dgm:prSet phldrT="[Text]"/>
      <dgm:spPr/>
      <dgm:t>
        <a:bodyPr/>
        <a:lstStyle/>
        <a:p>
          <a:r>
            <a:rPr lang="en-GB" dirty="0"/>
            <a:t>Design Phase</a:t>
          </a:r>
        </a:p>
        <a:p>
          <a:r>
            <a:rPr lang="en-GB" dirty="0"/>
            <a:t>October to March</a:t>
          </a:r>
        </a:p>
      </dgm:t>
    </dgm:pt>
    <dgm:pt modelId="{CF1A8C37-227C-47B5-B8BC-299D41D76414}" type="parTrans" cxnId="{9D53AFD4-5A14-4EFE-8472-F9875C472C0A}">
      <dgm:prSet/>
      <dgm:spPr/>
      <dgm:t>
        <a:bodyPr/>
        <a:lstStyle/>
        <a:p>
          <a:endParaRPr lang="en-GB"/>
        </a:p>
      </dgm:t>
    </dgm:pt>
    <dgm:pt modelId="{565ECD61-40B8-420A-949A-73D10C4F4EFA}" type="sibTrans" cxnId="{9D53AFD4-5A14-4EFE-8472-F9875C472C0A}">
      <dgm:prSet/>
      <dgm:spPr/>
      <dgm:t>
        <a:bodyPr/>
        <a:lstStyle/>
        <a:p>
          <a:endParaRPr lang="en-GB"/>
        </a:p>
      </dgm:t>
    </dgm:pt>
    <dgm:pt modelId="{B9D7A609-860C-4A89-80E2-1B6F77F4B717}">
      <dgm:prSet phldrT="[Text]"/>
      <dgm:spPr/>
      <dgm:t>
        <a:bodyPr/>
        <a:lstStyle/>
        <a:p>
          <a:r>
            <a:rPr lang="en-GB" dirty="0"/>
            <a:t>Delivery Phase</a:t>
          </a:r>
        </a:p>
        <a:p>
          <a:r>
            <a:rPr lang="en-GB" dirty="0"/>
            <a:t>April 2024 &amp; onwards</a:t>
          </a:r>
        </a:p>
      </dgm:t>
    </dgm:pt>
    <dgm:pt modelId="{5ABA5692-76C4-46D8-A127-47C8FE06BCE5}" type="parTrans" cxnId="{DA6DBE28-722A-4D9C-9643-79DF7A3E8496}">
      <dgm:prSet/>
      <dgm:spPr/>
      <dgm:t>
        <a:bodyPr/>
        <a:lstStyle/>
        <a:p>
          <a:endParaRPr lang="en-GB"/>
        </a:p>
      </dgm:t>
    </dgm:pt>
    <dgm:pt modelId="{1C178A4C-F1B9-4104-8930-006BC9E531D2}" type="sibTrans" cxnId="{DA6DBE28-722A-4D9C-9643-79DF7A3E8496}">
      <dgm:prSet/>
      <dgm:spPr/>
      <dgm:t>
        <a:bodyPr/>
        <a:lstStyle/>
        <a:p>
          <a:endParaRPr lang="en-GB"/>
        </a:p>
      </dgm:t>
    </dgm:pt>
    <dgm:pt modelId="{230C6E04-4C21-4CCA-B9F1-A23027D9EBBF}" type="pres">
      <dgm:prSet presAssocID="{BE8C327B-BA59-4F03-83C8-62FDE71357BD}" presName="Name0" presStyleCnt="0">
        <dgm:presLayoutVars>
          <dgm:dir/>
          <dgm:resizeHandles val="exact"/>
        </dgm:presLayoutVars>
      </dgm:prSet>
      <dgm:spPr/>
    </dgm:pt>
    <dgm:pt modelId="{F52B5D7E-C783-42C0-8230-CF502055AD36}" type="pres">
      <dgm:prSet presAssocID="{E7657321-D070-4947-8EF3-63BC1939062B}" presName="composite" presStyleCnt="0"/>
      <dgm:spPr/>
    </dgm:pt>
    <dgm:pt modelId="{F100F56E-1570-43CA-8B28-798FC99421A8}" type="pres">
      <dgm:prSet presAssocID="{E7657321-D070-4947-8EF3-63BC1939062B}" presName="bgChev" presStyleLbl="node1" presStyleIdx="0" presStyleCnt="3"/>
      <dgm:spPr>
        <a:solidFill>
          <a:srgbClr val="00B050"/>
        </a:solidFill>
        <a:ln>
          <a:solidFill>
            <a:srgbClr val="92D050"/>
          </a:solidFill>
        </a:ln>
      </dgm:spPr>
    </dgm:pt>
    <dgm:pt modelId="{8E267C09-12E7-4A6A-94AE-293F4C330349}" type="pres">
      <dgm:prSet presAssocID="{E7657321-D070-4947-8EF3-63BC1939062B}" presName="txNode" presStyleLbl="fgAcc1" presStyleIdx="0" presStyleCnt="3">
        <dgm:presLayoutVars>
          <dgm:bulletEnabled val="1"/>
        </dgm:presLayoutVars>
      </dgm:prSet>
      <dgm:spPr/>
    </dgm:pt>
    <dgm:pt modelId="{07F946F2-5CE9-4603-8E28-81C9D939B758}" type="pres">
      <dgm:prSet presAssocID="{0FE0EFAB-49FB-40C8-A24D-79FCC8A5E94D}" presName="compositeSpace" presStyleCnt="0"/>
      <dgm:spPr/>
    </dgm:pt>
    <dgm:pt modelId="{E4CCA914-3517-452E-8C94-81EEC91C7B9C}" type="pres">
      <dgm:prSet presAssocID="{AB264A6D-0A2B-4BD8-B134-968613F7394F}" presName="composite" presStyleCnt="0"/>
      <dgm:spPr/>
    </dgm:pt>
    <dgm:pt modelId="{5CED6354-0937-4477-8AA0-ACE3D28E2CEB}" type="pres">
      <dgm:prSet presAssocID="{AB264A6D-0A2B-4BD8-B134-968613F7394F}" presName="bgChev" presStyleLbl="node1" presStyleIdx="1" presStyleCnt="3"/>
      <dgm:spPr>
        <a:xfrm>
          <a:off x="2734468" y="2131984"/>
          <a:ext cx="2393156" cy="923758"/>
        </a:xfrm>
        <a:prstGeom prst="chevron">
          <a:avLst>
            <a:gd name="adj" fmla="val 40000"/>
          </a:avLst>
        </a:prstGeom>
        <a:solidFill>
          <a:srgbClr val="00B050"/>
        </a:solidFill>
        <a:ln w="12700" cap="flat" cmpd="sng" algn="ctr">
          <a:solidFill>
            <a:srgbClr val="92D050"/>
          </a:solidFill>
          <a:prstDash val="solid"/>
          <a:miter lim="800000"/>
        </a:ln>
        <a:effectLst/>
      </dgm:spPr>
    </dgm:pt>
    <dgm:pt modelId="{F0308788-3D0A-436A-A051-9A2ADF6A3F28}" type="pres">
      <dgm:prSet presAssocID="{AB264A6D-0A2B-4BD8-B134-968613F7394F}" presName="txNode" presStyleLbl="fgAcc1" presStyleIdx="1" presStyleCnt="3">
        <dgm:presLayoutVars>
          <dgm:bulletEnabled val="1"/>
        </dgm:presLayoutVars>
      </dgm:prSet>
      <dgm:spPr/>
    </dgm:pt>
    <dgm:pt modelId="{CE6A08EE-330A-4FDB-A9FF-AE55179C76DD}" type="pres">
      <dgm:prSet presAssocID="{565ECD61-40B8-420A-949A-73D10C4F4EFA}" presName="compositeSpace" presStyleCnt="0"/>
      <dgm:spPr/>
    </dgm:pt>
    <dgm:pt modelId="{C96AF46E-4E37-45ED-8551-1B91F1B6DE7D}" type="pres">
      <dgm:prSet presAssocID="{B9D7A609-860C-4A89-80E2-1B6F77F4B717}" presName="composite" presStyleCnt="0"/>
      <dgm:spPr/>
    </dgm:pt>
    <dgm:pt modelId="{C5EC469E-A132-420F-9217-220CE1F63157}" type="pres">
      <dgm:prSet presAssocID="{B9D7A609-860C-4A89-80E2-1B6F77F4B717}" presName="bgChev" presStyleLbl="node1" presStyleIdx="2" presStyleCnt="3"/>
      <dgm:spPr>
        <a:xfrm>
          <a:off x="5467985" y="2131984"/>
          <a:ext cx="2393156" cy="923758"/>
        </a:xfrm>
        <a:prstGeom prst="chevron">
          <a:avLst>
            <a:gd name="adj" fmla="val 40000"/>
          </a:avLst>
        </a:prstGeom>
        <a:solidFill>
          <a:srgbClr val="00B050"/>
        </a:solidFill>
        <a:ln w="12700" cap="flat" cmpd="sng" algn="ctr">
          <a:solidFill>
            <a:srgbClr val="92D050"/>
          </a:solidFill>
          <a:prstDash val="solid"/>
          <a:miter lim="800000"/>
        </a:ln>
        <a:effectLst/>
      </dgm:spPr>
    </dgm:pt>
    <dgm:pt modelId="{1FE2E3ED-9C5D-46E0-B8D0-4D141961C75F}" type="pres">
      <dgm:prSet presAssocID="{B9D7A609-860C-4A89-80E2-1B6F77F4B717}" presName="txNode" presStyleLbl="fgAcc1" presStyleIdx="2" presStyleCnt="3">
        <dgm:presLayoutVars>
          <dgm:bulletEnabled val="1"/>
        </dgm:presLayoutVars>
      </dgm:prSet>
      <dgm:spPr/>
    </dgm:pt>
  </dgm:ptLst>
  <dgm:cxnLst>
    <dgm:cxn modelId="{C1254307-06F1-4376-B89A-9E8B8445C853}" type="presOf" srcId="{B9D7A609-860C-4A89-80E2-1B6F77F4B717}" destId="{1FE2E3ED-9C5D-46E0-B8D0-4D141961C75F}" srcOrd="0" destOrd="0" presId="urn:microsoft.com/office/officeart/2005/8/layout/chevronAccent+Icon"/>
    <dgm:cxn modelId="{DA6DBE28-722A-4D9C-9643-79DF7A3E8496}" srcId="{BE8C327B-BA59-4F03-83C8-62FDE71357BD}" destId="{B9D7A609-860C-4A89-80E2-1B6F77F4B717}" srcOrd="2" destOrd="0" parTransId="{5ABA5692-76C4-46D8-A127-47C8FE06BCE5}" sibTransId="{1C178A4C-F1B9-4104-8930-006BC9E531D2}"/>
    <dgm:cxn modelId="{93C82D37-D4AB-4A53-99DD-4C7C4857882C}" srcId="{BE8C327B-BA59-4F03-83C8-62FDE71357BD}" destId="{E7657321-D070-4947-8EF3-63BC1939062B}" srcOrd="0" destOrd="0" parTransId="{ECD585AE-4FE9-41E6-B773-10E5F6B416B0}" sibTransId="{0FE0EFAB-49FB-40C8-A24D-79FCC8A5E94D}"/>
    <dgm:cxn modelId="{EEE38069-2FF3-4B42-B4B7-1FD09E9BB24D}" type="presOf" srcId="{AB264A6D-0A2B-4BD8-B134-968613F7394F}" destId="{F0308788-3D0A-436A-A051-9A2ADF6A3F28}" srcOrd="0" destOrd="0" presId="urn:microsoft.com/office/officeart/2005/8/layout/chevronAccent+Icon"/>
    <dgm:cxn modelId="{FD29474A-A9DA-4270-ADD6-795D8D79D146}" type="presOf" srcId="{BE8C327B-BA59-4F03-83C8-62FDE71357BD}" destId="{230C6E04-4C21-4CCA-B9F1-A23027D9EBBF}" srcOrd="0" destOrd="0" presId="urn:microsoft.com/office/officeart/2005/8/layout/chevronAccent+Icon"/>
    <dgm:cxn modelId="{97476195-4DD0-42A1-A44D-2047B7A272C3}" type="presOf" srcId="{E7657321-D070-4947-8EF3-63BC1939062B}" destId="{8E267C09-12E7-4A6A-94AE-293F4C330349}" srcOrd="0" destOrd="0" presId="urn:microsoft.com/office/officeart/2005/8/layout/chevronAccent+Icon"/>
    <dgm:cxn modelId="{9D53AFD4-5A14-4EFE-8472-F9875C472C0A}" srcId="{BE8C327B-BA59-4F03-83C8-62FDE71357BD}" destId="{AB264A6D-0A2B-4BD8-B134-968613F7394F}" srcOrd="1" destOrd="0" parTransId="{CF1A8C37-227C-47B5-B8BC-299D41D76414}" sibTransId="{565ECD61-40B8-420A-949A-73D10C4F4EFA}"/>
    <dgm:cxn modelId="{33F4E2BB-0656-4EAE-BF79-FA922295E87E}" type="presParOf" srcId="{230C6E04-4C21-4CCA-B9F1-A23027D9EBBF}" destId="{F52B5D7E-C783-42C0-8230-CF502055AD36}" srcOrd="0" destOrd="0" presId="urn:microsoft.com/office/officeart/2005/8/layout/chevronAccent+Icon"/>
    <dgm:cxn modelId="{05157877-1AF7-4969-AC4A-A1EAA2BC84DD}" type="presParOf" srcId="{F52B5D7E-C783-42C0-8230-CF502055AD36}" destId="{F100F56E-1570-43CA-8B28-798FC99421A8}" srcOrd="0" destOrd="0" presId="urn:microsoft.com/office/officeart/2005/8/layout/chevronAccent+Icon"/>
    <dgm:cxn modelId="{F046924D-BD99-40A4-8164-527C79763BBB}" type="presParOf" srcId="{F52B5D7E-C783-42C0-8230-CF502055AD36}" destId="{8E267C09-12E7-4A6A-94AE-293F4C330349}" srcOrd="1" destOrd="0" presId="urn:microsoft.com/office/officeart/2005/8/layout/chevronAccent+Icon"/>
    <dgm:cxn modelId="{767455C4-DA1F-4FEE-82B5-21DB8EC40AA3}" type="presParOf" srcId="{230C6E04-4C21-4CCA-B9F1-A23027D9EBBF}" destId="{07F946F2-5CE9-4603-8E28-81C9D939B758}" srcOrd="1" destOrd="0" presId="urn:microsoft.com/office/officeart/2005/8/layout/chevronAccent+Icon"/>
    <dgm:cxn modelId="{866BF819-6B27-4CB7-B68D-9B1B112D1F01}" type="presParOf" srcId="{230C6E04-4C21-4CCA-B9F1-A23027D9EBBF}" destId="{E4CCA914-3517-452E-8C94-81EEC91C7B9C}" srcOrd="2" destOrd="0" presId="urn:microsoft.com/office/officeart/2005/8/layout/chevronAccent+Icon"/>
    <dgm:cxn modelId="{47F2D118-F65A-497E-9569-8CA78DB91ADD}" type="presParOf" srcId="{E4CCA914-3517-452E-8C94-81EEC91C7B9C}" destId="{5CED6354-0937-4477-8AA0-ACE3D28E2CEB}" srcOrd="0" destOrd="0" presId="urn:microsoft.com/office/officeart/2005/8/layout/chevronAccent+Icon"/>
    <dgm:cxn modelId="{68F87D27-FA07-4786-8A53-F97050474388}" type="presParOf" srcId="{E4CCA914-3517-452E-8C94-81EEC91C7B9C}" destId="{F0308788-3D0A-436A-A051-9A2ADF6A3F28}" srcOrd="1" destOrd="0" presId="urn:microsoft.com/office/officeart/2005/8/layout/chevronAccent+Icon"/>
    <dgm:cxn modelId="{9589D664-933E-4AE5-AF14-48FDB004ECA6}" type="presParOf" srcId="{230C6E04-4C21-4CCA-B9F1-A23027D9EBBF}" destId="{CE6A08EE-330A-4FDB-A9FF-AE55179C76DD}" srcOrd="3" destOrd="0" presId="urn:microsoft.com/office/officeart/2005/8/layout/chevronAccent+Icon"/>
    <dgm:cxn modelId="{5E3FB50D-6618-4A94-BAAA-520043708CFC}" type="presParOf" srcId="{230C6E04-4C21-4CCA-B9F1-A23027D9EBBF}" destId="{C96AF46E-4E37-45ED-8551-1B91F1B6DE7D}" srcOrd="4" destOrd="0" presId="urn:microsoft.com/office/officeart/2005/8/layout/chevronAccent+Icon"/>
    <dgm:cxn modelId="{6221FD05-0913-4188-88CB-1F95A6B11066}" type="presParOf" srcId="{C96AF46E-4E37-45ED-8551-1B91F1B6DE7D}" destId="{C5EC469E-A132-420F-9217-220CE1F63157}" srcOrd="0" destOrd="0" presId="urn:microsoft.com/office/officeart/2005/8/layout/chevronAccent+Icon"/>
    <dgm:cxn modelId="{53DFB6D1-571F-4E5B-8363-9A3EAF69A256}" type="presParOf" srcId="{C96AF46E-4E37-45ED-8551-1B91F1B6DE7D}" destId="{1FE2E3ED-9C5D-46E0-B8D0-4D141961C75F}"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00F56E-1570-43CA-8B28-798FC99421A8}">
      <dsp:nvSpPr>
        <dsp:cNvPr id="0" name=""/>
        <dsp:cNvSpPr/>
      </dsp:nvSpPr>
      <dsp:spPr>
        <a:xfrm>
          <a:off x="1170" y="2433062"/>
          <a:ext cx="2940823" cy="1135157"/>
        </a:xfrm>
        <a:prstGeom prst="chevron">
          <a:avLst>
            <a:gd name="adj" fmla="val 40000"/>
          </a:avLst>
        </a:prstGeom>
        <a:solidFill>
          <a:srgbClr val="00B050"/>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267C09-12E7-4A6A-94AE-293F4C330349}">
      <dsp:nvSpPr>
        <dsp:cNvPr id="0" name=""/>
        <dsp:cNvSpPr/>
      </dsp:nvSpPr>
      <dsp:spPr>
        <a:xfrm>
          <a:off x="785390" y="2716852"/>
          <a:ext cx="2483362" cy="1135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Planning Phase</a:t>
          </a:r>
        </a:p>
        <a:p>
          <a:pPr marL="0" lvl="0" indent="0" algn="ctr" defTabSz="844550">
            <a:lnSpc>
              <a:spcPct val="90000"/>
            </a:lnSpc>
            <a:spcBef>
              <a:spcPct val="0"/>
            </a:spcBef>
            <a:spcAft>
              <a:spcPct val="35000"/>
            </a:spcAft>
            <a:buNone/>
          </a:pPr>
          <a:r>
            <a:rPr lang="en-GB" sz="1900" kern="1200" dirty="0"/>
            <a:t>July to September </a:t>
          </a:r>
        </a:p>
      </dsp:txBody>
      <dsp:txXfrm>
        <a:off x="818638" y="2750100"/>
        <a:ext cx="2416866" cy="1068661"/>
      </dsp:txXfrm>
    </dsp:sp>
    <dsp:sp modelId="{5CED6354-0937-4477-8AA0-ACE3D28E2CEB}">
      <dsp:nvSpPr>
        <dsp:cNvPr id="0" name=""/>
        <dsp:cNvSpPr/>
      </dsp:nvSpPr>
      <dsp:spPr>
        <a:xfrm>
          <a:off x="3360244" y="2433062"/>
          <a:ext cx="2940823" cy="1135157"/>
        </a:xfrm>
        <a:prstGeom prst="chevron">
          <a:avLst>
            <a:gd name="adj" fmla="val 40000"/>
          </a:avLst>
        </a:prstGeom>
        <a:solidFill>
          <a:srgbClr val="00B050"/>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308788-3D0A-436A-A051-9A2ADF6A3F28}">
      <dsp:nvSpPr>
        <dsp:cNvPr id="0" name=""/>
        <dsp:cNvSpPr/>
      </dsp:nvSpPr>
      <dsp:spPr>
        <a:xfrm>
          <a:off x="4144464" y="2716852"/>
          <a:ext cx="2483362" cy="1135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Design Phase</a:t>
          </a:r>
        </a:p>
        <a:p>
          <a:pPr marL="0" lvl="0" indent="0" algn="ctr" defTabSz="844550">
            <a:lnSpc>
              <a:spcPct val="90000"/>
            </a:lnSpc>
            <a:spcBef>
              <a:spcPct val="0"/>
            </a:spcBef>
            <a:spcAft>
              <a:spcPct val="35000"/>
            </a:spcAft>
            <a:buNone/>
          </a:pPr>
          <a:r>
            <a:rPr lang="en-GB" sz="1900" kern="1200" dirty="0"/>
            <a:t>October to March</a:t>
          </a:r>
        </a:p>
      </dsp:txBody>
      <dsp:txXfrm>
        <a:off x="4177712" y="2750100"/>
        <a:ext cx="2416866" cy="1068661"/>
      </dsp:txXfrm>
    </dsp:sp>
    <dsp:sp modelId="{C5EC469E-A132-420F-9217-220CE1F63157}">
      <dsp:nvSpPr>
        <dsp:cNvPr id="0" name=""/>
        <dsp:cNvSpPr/>
      </dsp:nvSpPr>
      <dsp:spPr>
        <a:xfrm>
          <a:off x="6719318" y="2433062"/>
          <a:ext cx="2940823" cy="1135157"/>
        </a:xfrm>
        <a:prstGeom prst="chevron">
          <a:avLst>
            <a:gd name="adj" fmla="val 40000"/>
          </a:avLst>
        </a:prstGeom>
        <a:solidFill>
          <a:srgbClr val="00B050"/>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E2E3ED-9C5D-46E0-B8D0-4D141961C75F}">
      <dsp:nvSpPr>
        <dsp:cNvPr id="0" name=""/>
        <dsp:cNvSpPr/>
      </dsp:nvSpPr>
      <dsp:spPr>
        <a:xfrm>
          <a:off x="7503538" y="2716852"/>
          <a:ext cx="2483362" cy="113515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Delivery Phase</a:t>
          </a:r>
        </a:p>
        <a:p>
          <a:pPr marL="0" lvl="0" indent="0" algn="ctr" defTabSz="844550">
            <a:lnSpc>
              <a:spcPct val="90000"/>
            </a:lnSpc>
            <a:spcBef>
              <a:spcPct val="0"/>
            </a:spcBef>
            <a:spcAft>
              <a:spcPct val="35000"/>
            </a:spcAft>
            <a:buNone/>
          </a:pPr>
          <a:r>
            <a:rPr lang="en-GB" sz="1900" kern="1200" dirty="0"/>
            <a:t>April 2024 &amp; onwards</a:t>
          </a:r>
        </a:p>
      </dsp:txBody>
      <dsp:txXfrm>
        <a:off x="7536786" y="2750100"/>
        <a:ext cx="2416866" cy="1068661"/>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167AD-CB70-3A64-0898-BFA012BD33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1D60E7-0EF8-4054-7F80-3D7FF835A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7FA948-A61B-BAA2-0A3F-B76E7FEF19C0}"/>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5" name="Footer Placeholder 4">
            <a:extLst>
              <a:ext uri="{FF2B5EF4-FFF2-40B4-BE49-F238E27FC236}">
                <a16:creationId xmlns:a16="http://schemas.microsoft.com/office/drawing/2014/main" id="{0EDA943A-CA6F-D58E-398B-1E9722CB5C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B69C25-C931-82C8-50E6-E355626FB7CE}"/>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156758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6A52-D4B2-83B7-717A-D5A1EE3ECF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B58EB0-3516-C047-EBEE-0B2B00D80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C4F9B2-C45B-41DD-3264-63989E5287E0}"/>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5" name="Footer Placeholder 4">
            <a:extLst>
              <a:ext uri="{FF2B5EF4-FFF2-40B4-BE49-F238E27FC236}">
                <a16:creationId xmlns:a16="http://schemas.microsoft.com/office/drawing/2014/main" id="{AB365E3F-0DDE-F4BD-27DF-425026779A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3783F2-A859-A74C-2CA8-76E0A0D2A2B0}"/>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1834750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BBE7CB-9093-1F06-F1BA-2DD87B2CAAC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B360F4-77AA-53F3-E2E5-3CA7246703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4DF706-2920-D1E0-804E-7938D3BA1497}"/>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5" name="Footer Placeholder 4">
            <a:extLst>
              <a:ext uri="{FF2B5EF4-FFF2-40B4-BE49-F238E27FC236}">
                <a16:creationId xmlns:a16="http://schemas.microsoft.com/office/drawing/2014/main" id="{46FA7275-29AB-DDFA-37CB-6C681F4919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B93287-145D-EFA2-D55C-E62F71D61C26}"/>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290546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E1B1-4149-015E-F3C4-B207E21F73A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86AF5FB-296E-3CEB-9CAD-D3712643C0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4321FAA-488C-3153-FF6D-BB4312D7A673}"/>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5" name="Footer Placeholder 4">
            <a:extLst>
              <a:ext uri="{FF2B5EF4-FFF2-40B4-BE49-F238E27FC236}">
                <a16:creationId xmlns:a16="http://schemas.microsoft.com/office/drawing/2014/main" id="{3732ACC5-F298-C863-86F5-C434ACB43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62657-48D5-E6B0-7F28-E1628CB5D7EB}"/>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16349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569E5-9E23-FEC7-B45F-7C0D9D70F8C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D89C65C-C413-49AB-8F13-CD43F2B7D5A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FB0FBB-6053-E3FD-0FC5-359FF1009227}"/>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5" name="Footer Placeholder 4">
            <a:extLst>
              <a:ext uri="{FF2B5EF4-FFF2-40B4-BE49-F238E27FC236}">
                <a16:creationId xmlns:a16="http://schemas.microsoft.com/office/drawing/2014/main" id="{917DC043-F4BA-48D5-214B-15961FE5C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6DA402-109A-3A76-D666-1F29E45310F4}"/>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1345227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DBD4A-1AF3-C249-7F5B-4827DDB0D4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0B48A45-DFF5-4689-C8CE-4FF80B5313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DA2E0E5-B06E-29E7-DECF-7770E2625454}"/>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5" name="Footer Placeholder 4">
            <a:extLst>
              <a:ext uri="{FF2B5EF4-FFF2-40B4-BE49-F238E27FC236}">
                <a16:creationId xmlns:a16="http://schemas.microsoft.com/office/drawing/2014/main" id="{42020C1A-EA9B-9441-55F1-704AFC365A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1C392-67CA-3B7F-62C4-6F60A9070489}"/>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969731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B022-A5E5-FB7B-76B0-77CC502C3DC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3283AB7-C9DD-F980-203C-B077061023B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1506B19-23C8-8092-1643-B14638EA020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7FF8CE-3C61-DB20-15CA-C4D7B7E9E269}"/>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6" name="Footer Placeholder 5">
            <a:extLst>
              <a:ext uri="{FF2B5EF4-FFF2-40B4-BE49-F238E27FC236}">
                <a16:creationId xmlns:a16="http://schemas.microsoft.com/office/drawing/2014/main" id="{FC223667-4943-26C1-1551-F31722C16E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3639A2-B068-43B4-005B-8EEE893EE965}"/>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2447138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12901-067C-75ED-2C8E-872E3A21DEA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F18ADCB-19A6-7A1D-3C26-C58CA3ACBA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1F5042-8744-AE60-B468-DC72138BDCA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CF83500-D488-C5AB-C4DB-44F8EF3366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F614CFE-E7EC-FA48-F353-DFBBB6F2FA3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46A9717-6F59-A91D-0575-BC3CC04DFD17}"/>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8" name="Footer Placeholder 7">
            <a:extLst>
              <a:ext uri="{FF2B5EF4-FFF2-40B4-BE49-F238E27FC236}">
                <a16:creationId xmlns:a16="http://schemas.microsoft.com/office/drawing/2014/main" id="{47E65501-0EDE-C1AF-D1C4-324D6D7984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863271-65C3-664F-BE50-6BCF88CE445D}"/>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41541045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B1B2E-780C-4EA9-340C-91D75A6B0D4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C0C44D1-E283-5D07-1AD8-C542CB8000C6}"/>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4" name="Footer Placeholder 3">
            <a:extLst>
              <a:ext uri="{FF2B5EF4-FFF2-40B4-BE49-F238E27FC236}">
                <a16:creationId xmlns:a16="http://schemas.microsoft.com/office/drawing/2014/main" id="{64224E96-1E57-4B97-296A-F5E62D3573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D7C149-9EEC-1185-1B1D-EA373328A70A}"/>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3925759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9A71D1-06A4-3CFD-C477-33BB68C52E5A}"/>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3" name="Footer Placeholder 2">
            <a:extLst>
              <a:ext uri="{FF2B5EF4-FFF2-40B4-BE49-F238E27FC236}">
                <a16:creationId xmlns:a16="http://schemas.microsoft.com/office/drawing/2014/main" id="{0720DBB7-28AA-CF9F-E697-A646C7F1E3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0536A8-3F65-1ED6-DF97-72039346B05D}"/>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1064049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4AF7E-A90F-CA3F-E5DA-ABA2D1C01EF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8D71DD-EB56-3C1A-8FAD-F52607D833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55D9A3E-FE69-592B-F698-DFA42AA85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25D8FB-D175-0DB3-8C0B-7EF5ED5D0F46}"/>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6" name="Footer Placeholder 5">
            <a:extLst>
              <a:ext uri="{FF2B5EF4-FFF2-40B4-BE49-F238E27FC236}">
                <a16:creationId xmlns:a16="http://schemas.microsoft.com/office/drawing/2014/main" id="{D146512B-E458-FFE8-8E6D-29027EBA06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96A93-C895-DEE8-956A-33519271C263}"/>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3383400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7A25-C84C-B3F3-F6F2-4BB7E09AE77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C8D8EE-7609-6A3B-3B4A-96AFF4CDB8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658698-BCAE-2BDD-EBE4-0E71EA765A1C}"/>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5" name="Footer Placeholder 4">
            <a:extLst>
              <a:ext uri="{FF2B5EF4-FFF2-40B4-BE49-F238E27FC236}">
                <a16:creationId xmlns:a16="http://schemas.microsoft.com/office/drawing/2014/main" id="{9EA615BB-504B-DE0C-E893-2A11AD087E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A0D9AA-F59E-2202-8FA3-B8F16E2450A1}"/>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1299985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90AD-C912-F85C-5118-DD4A201F5BF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E21A8D3-1672-AD68-DFF9-4CBEFE635B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DB6464-7E8F-6C29-448E-BF4ACB5D36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FA9E2A2-EC4E-D9F5-73C5-571B5A4135B3}"/>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6" name="Footer Placeholder 5">
            <a:extLst>
              <a:ext uri="{FF2B5EF4-FFF2-40B4-BE49-F238E27FC236}">
                <a16:creationId xmlns:a16="http://schemas.microsoft.com/office/drawing/2014/main" id="{7B54142F-CD52-47BE-46AB-36F2C446CC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D633D-FF56-7D25-EC60-EB1D06FAD9C0}"/>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1459629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54C4D-D77A-5C74-1544-14395E54BFA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F31153A-280E-D4FE-BF27-D489C0C1586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1E6CA6-4BCD-349B-2078-16A25ABFE762}"/>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5" name="Footer Placeholder 4">
            <a:extLst>
              <a:ext uri="{FF2B5EF4-FFF2-40B4-BE49-F238E27FC236}">
                <a16:creationId xmlns:a16="http://schemas.microsoft.com/office/drawing/2014/main" id="{C53F2B81-4470-EEE5-72A8-67C2FE75E7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64293-F4B1-87DE-1606-D991F2137FC8}"/>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1601740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8E27F5-2D10-F871-93AB-B93EA265FFB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32E1649-C77D-45F1-AF48-A48630545FB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B53FA4-ED48-D74F-E491-80B31C52CD6D}"/>
              </a:ext>
            </a:extLst>
          </p:cNvPr>
          <p:cNvSpPr>
            <a:spLocks noGrp="1"/>
          </p:cNvSpPr>
          <p:nvPr>
            <p:ph type="dt" sz="half" idx="10"/>
          </p:nvPr>
        </p:nvSpPr>
        <p:spPr/>
        <p:txBody>
          <a:bodyPr/>
          <a:lstStyle/>
          <a:p>
            <a:fld id="{367D0639-1D5F-ED4B-A16F-23E63E769872}" type="datetimeFigureOut">
              <a:rPr lang="en-US" smtClean="0"/>
              <a:t>9/5/2023</a:t>
            </a:fld>
            <a:endParaRPr lang="en-US"/>
          </a:p>
        </p:txBody>
      </p:sp>
      <p:sp>
        <p:nvSpPr>
          <p:cNvPr id="5" name="Footer Placeholder 4">
            <a:extLst>
              <a:ext uri="{FF2B5EF4-FFF2-40B4-BE49-F238E27FC236}">
                <a16:creationId xmlns:a16="http://schemas.microsoft.com/office/drawing/2014/main" id="{607CB11D-7B44-2A11-89C7-CF1C0C0A1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B241C-F754-8646-AD05-A0AC4707E4F7}"/>
              </a:ext>
            </a:extLst>
          </p:cNvPr>
          <p:cNvSpPr>
            <a:spLocks noGrp="1"/>
          </p:cNvSpPr>
          <p:nvPr>
            <p:ph type="sldNum" sz="quarter" idx="12"/>
          </p:nvPr>
        </p:nvSpPr>
        <p:spPr/>
        <p:txBody>
          <a:bodyPr/>
          <a:lstStyle/>
          <a:p>
            <a:fld id="{C71D5FFE-63C3-EC45-A7E5-B77800393A70}" type="slidenum">
              <a:rPr lang="en-US" smtClean="0"/>
              <a:t>‹#›</a:t>
            </a:fld>
            <a:endParaRPr lang="en-US"/>
          </a:p>
        </p:txBody>
      </p:sp>
    </p:spTree>
    <p:extLst>
      <p:ext uri="{BB962C8B-B14F-4D97-AF65-F5344CB8AC3E}">
        <p14:creationId xmlns:p14="http://schemas.microsoft.com/office/powerpoint/2010/main" val="402363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8F5AF-3834-E4FE-9E08-501C6F5AF1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FB2CFC7-1B41-B07E-D0F1-F418A322DA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46A8F0-2497-A625-2E73-F97E53B9273F}"/>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5" name="Footer Placeholder 4">
            <a:extLst>
              <a:ext uri="{FF2B5EF4-FFF2-40B4-BE49-F238E27FC236}">
                <a16:creationId xmlns:a16="http://schemas.microsoft.com/office/drawing/2014/main" id="{CDFCAFFC-05F5-AE8E-92F3-0EDEBC6A9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0959AA-52D6-19E2-190D-422D07742F55}"/>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2753423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202C6-C811-5D87-AE93-72784D65A6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774F1E-C46B-13E9-BB9A-45686D6CA5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F86EDF7-8395-9930-4EC2-62E517DAEE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9DC39C-36E9-3D68-F40E-8D270700BEE5}"/>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6" name="Footer Placeholder 5">
            <a:extLst>
              <a:ext uri="{FF2B5EF4-FFF2-40B4-BE49-F238E27FC236}">
                <a16:creationId xmlns:a16="http://schemas.microsoft.com/office/drawing/2014/main" id="{A3366C1F-A64A-688B-3D3E-76506943BD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58A743-FAC6-FC29-662E-13650E047C1D}"/>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168952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0D550-D9B0-5ADA-3625-3879F528E6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00CC82-D042-BC2C-247C-3DC719B47E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8AF0CE-7BBF-EEF9-A6DE-D0E39CEDEE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FA36347-6CEC-FE17-44DE-A029C1B2CC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A930AF-8DA2-F37B-FBC5-8EE541C3B4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A1D06A-5620-AC16-B86B-98A089E9ACA7}"/>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8" name="Footer Placeholder 7">
            <a:extLst>
              <a:ext uri="{FF2B5EF4-FFF2-40B4-BE49-F238E27FC236}">
                <a16:creationId xmlns:a16="http://schemas.microsoft.com/office/drawing/2014/main" id="{384D9534-F801-78FC-0C30-B383E60DF2E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9AB868-3621-D647-3E75-1FB5ECCE7CD9}"/>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2577275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E12B5-EF91-4B0F-47A8-F39C4278A19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8D2DD4-3037-837F-3DF7-F6E1838E35A0}"/>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4" name="Footer Placeholder 3">
            <a:extLst>
              <a:ext uri="{FF2B5EF4-FFF2-40B4-BE49-F238E27FC236}">
                <a16:creationId xmlns:a16="http://schemas.microsoft.com/office/drawing/2014/main" id="{930A3542-84BD-D9DF-86CD-E40F3F6988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8D9E0F-D083-E924-6E74-FED839664CBD}"/>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119266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7E38A-0BC1-4E64-3FF7-CDE04619595B}"/>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3" name="Footer Placeholder 2">
            <a:extLst>
              <a:ext uri="{FF2B5EF4-FFF2-40B4-BE49-F238E27FC236}">
                <a16:creationId xmlns:a16="http://schemas.microsoft.com/office/drawing/2014/main" id="{5223AE2F-1CA0-6157-573D-5CA09C56F5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C8D7A0-7F36-704B-5DE5-81336A5962DC}"/>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140237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695E-F0D2-A599-77CF-4E4D0BD26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35BA34-3F4E-30D9-0E19-A03408704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294922-6F64-D8A5-61AB-28044CB3C9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5BF63E-2CE8-2D53-9B2A-D3A7D6B56AFE}"/>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6" name="Footer Placeholder 5">
            <a:extLst>
              <a:ext uri="{FF2B5EF4-FFF2-40B4-BE49-F238E27FC236}">
                <a16:creationId xmlns:a16="http://schemas.microsoft.com/office/drawing/2014/main" id="{4C3DCDEB-941D-6314-97D8-58ACA174A5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2F2009-9FEF-68D4-AE30-311EE528D12B}"/>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466584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FC49D-34ED-068E-0036-3519BC2796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2A29D2-E56C-D0B1-ED0C-91BB658F26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F49B7F-F041-6822-7B26-1B719C8AE7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47DFE7-26AD-BC18-FBB1-012EF7E460EB}"/>
              </a:ext>
            </a:extLst>
          </p:cNvPr>
          <p:cNvSpPr>
            <a:spLocks noGrp="1"/>
          </p:cNvSpPr>
          <p:nvPr>
            <p:ph type="dt" sz="half" idx="10"/>
          </p:nvPr>
        </p:nvSpPr>
        <p:spPr/>
        <p:txBody>
          <a:bodyPr/>
          <a:lstStyle/>
          <a:p>
            <a:fld id="{24FA9D12-2D6A-442F-8E88-6183F2FC462A}" type="datetimeFigureOut">
              <a:rPr lang="en-GB" smtClean="0"/>
              <a:t>05/09/2023</a:t>
            </a:fld>
            <a:endParaRPr lang="en-GB"/>
          </a:p>
        </p:txBody>
      </p:sp>
      <p:sp>
        <p:nvSpPr>
          <p:cNvPr id="6" name="Footer Placeholder 5">
            <a:extLst>
              <a:ext uri="{FF2B5EF4-FFF2-40B4-BE49-F238E27FC236}">
                <a16:creationId xmlns:a16="http://schemas.microsoft.com/office/drawing/2014/main" id="{19FC0FCC-BE8C-231F-FB78-944C1BD1CB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FC0801-2831-16AE-09C2-8CCE4A9AB05A}"/>
              </a:ext>
            </a:extLst>
          </p:cNvPr>
          <p:cNvSpPr>
            <a:spLocks noGrp="1"/>
          </p:cNvSpPr>
          <p:nvPr>
            <p:ph type="sldNum" sz="quarter" idx="12"/>
          </p:nvPr>
        </p:nvSpPr>
        <p:spPr/>
        <p:txBody>
          <a:bodyPr/>
          <a:lstStyle/>
          <a:p>
            <a:fld id="{C680EEDA-76F5-4F7C-8DFE-5F516EE4DF93}" type="slidenum">
              <a:rPr lang="en-GB" smtClean="0"/>
              <a:t>‹#›</a:t>
            </a:fld>
            <a:endParaRPr lang="en-GB"/>
          </a:p>
        </p:txBody>
      </p:sp>
    </p:spTree>
    <p:extLst>
      <p:ext uri="{BB962C8B-B14F-4D97-AF65-F5344CB8AC3E}">
        <p14:creationId xmlns:p14="http://schemas.microsoft.com/office/powerpoint/2010/main" val="78364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6D6266-7C37-27FB-5CF7-672D401396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FA3EB8-79DF-B697-5468-E27AEAE80F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70C293-E0F6-144A-EC8A-B91344BE3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A9D12-2D6A-442F-8E88-6183F2FC462A}" type="datetimeFigureOut">
              <a:rPr lang="en-GB" smtClean="0"/>
              <a:t>05/09/2023</a:t>
            </a:fld>
            <a:endParaRPr lang="en-GB"/>
          </a:p>
        </p:txBody>
      </p:sp>
      <p:sp>
        <p:nvSpPr>
          <p:cNvPr id="5" name="Footer Placeholder 4">
            <a:extLst>
              <a:ext uri="{FF2B5EF4-FFF2-40B4-BE49-F238E27FC236}">
                <a16:creationId xmlns:a16="http://schemas.microsoft.com/office/drawing/2014/main" id="{1940C693-7FB2-1671-2CF8-C0442E6D18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12FA9E9-D236-69AE-FF28-003CF9B48B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0EEDA-76F5-4F7C-8DFE-5F516EE4DF93}" type="slidenum">
              <a:rPr lang="en-GB" smtClean="0"/>
              <a:t>‹#›</a:t>
            </a:fld>
            <a:endParaRPr lang="en-GB"/>
          </a:p>
        </p:txBody>
      </p:sp>
    </p:spTree>
    <p:extLst>
      <p:ext uri="{BB962C8B-B14F-4D97-AF65-F5344CB8AC3E}">
        <p14:creationId xmlns:p14="http://schemas.microsoft.com/office/powerpoint/2010/main" val="1083622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5DE230-E0C4-36E9-D2C2-32833CD9F7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19694BE-BF57-AD9F-44CF-B3FC0D482F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6795D2-5EC1-73F9-59C6-492A1F60DF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D0639-1D5F-ED4B-A16F-23E63E769872}" type="datetimeFigureOut">
              <a:rPr lang="en-US" smtClean="0"/>
              <a:t>9/5/2023</a:t>
            </a:fld>
            <a:endParaRPr lang="en-US"/>
          </a:p>
        </p:txBody>
      </p:sp>
      <p:sp>
        <p:nvSpPr>
          <p:cNvPr id="5" name="Footer Placeholder 4">
            <a:extLst>
              <a:ext uri="{FF2B5EF4-FFF2-40B4-BE49-F238E27FC236}">
                <a16:creationId xmlns:a16="http://schemas.microsoft.com/office/drawing/2014/main" id="{09E87006-E561-19D4-23F0-A9BACF5100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78697C-358B-A8A8-181D-5B210B218A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D5FFE-63C3-EC45-A7E5-B77800393A70}" type="slidenum">
              <a:rPr lang="en-US" smtClean="0"/>
              <a:t>‹#›</a:t>
            </a:fld>
            <a:endParaRPr lang="en-US"/>
          </a:p>
        </p:txBody>
      </p:sp>
    </p:spTree>
    <p:extLst>
      <p:ext uri="{BB962C8B-B14F-4D97-AF65-F5344CB8AC3E}">
        <p14:creationId xmlns:p14="http://schemas.microsoft.com/office/powerpoint/2010/main" val="1333091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scot/policies/climate-change/climate-challenge-fun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E0D7EA-FD18-611D-01A8-BD92B00E7FE4}"/>
              </a:ext>
            </a:extLst>
          </p:cNvPr>
          <p:cNvSpPr txBox="1"/>
          <p:nvPr/>
        </p:nvSpPr>
        <p:spPr>
          <a:xfrm>
            <a:off x="838200" y="1550418"/>
            <a:ext cx="11168270" cy="3693319"/>
          </a:xfrm>
          <a:prstGeom prst="rect">
            <a:avLst/>
          </a:prstGeom>
          <a:noFill/>
        </p:spPr>
        <p:txBody>
          <a:bodyPr wrap="square">
            <a:spAutoFit/>
          </a:bodyPr>
          <a:lstStyle/>
          <a:p>
            <a:r>
              <a:rPr lang="en-GB" b="1" dirty="0">
                <a:solidFill>
                  <a:schemeClr val="accent6"/>
                </a:solidFill>
              </a:rPr>
              <a:t>What do we want to achieve?</a:t>
            </a:r>
            <a:endParaRPr lang="en-GB" b="1" dirty="0"/>
          </a:p>
          <a:p>
            <a:pPr marL="285750" indent="-285750">
              <a:buFont typeface="Arial" panose="020B0604020202020204" pitchFamily="34" charset="0"/>
              <a:buChar char="•"/>
            </a:pPr>
            <a:r>
              <a:rPr lang="en-GB" dirty="0"/>
              <a:t>Net-zero and a climate resilient Borders through community actions and activities</a:t>
            </a:r>
          </a:p>
          <a:p>
            <a:pPr marL="285750" indent="-285750">
              <a:buFont typeface="Arial" panose="020B0604020202020204" pitchFamily="34" charset="0"/>
              <a:buChar char="•"/>
            </a:pPr>
            <a:endParaRPr lang="en-GB" dirty="0"/>
          </a:p>
          <a:p>
            <a:r>
              <a:rPr lang="en-GB" b="1" dirty="0">
                <a:solidFill>
                  <a:schemeClr val="accent6"/>
                </a:solidFill>
              </a:rPr>
              <a:t>How can we achieve this?</a:t>
            </a:r>
            <a:endParaRPr lang="en-GB" b="1" dirty="0"/>
          </a:p>
          <a:p>
            <a:pPr marL="285750" indent="-285750">
              <a:buFont typeface="Arial" panose="020B0604020202020204" pitchFamily="34" charset="0"/>
              <a:buChar char="•"/>
            </a:pPr>
            <a:r>
              <a:rPr lang="en-GB" dirty="0"/>
              <a:t>Through establishing </a:t>
            </a:r>
            <a:r>
              <a:rPr lang="en-GB" b="1" dirty="0">
                <a:solidFill>
                  <a:srgbClr val="00B050"/>
                </a:solidFill>
              </a:rPr>
              <a:t>a Vision for the future that we aim to define and achieve through </a:t>
            </a:r>
            <a:r>
              <a:rPr lang="en-GB" dirty="0"/>
              <a:t>a self-organising, </a:t>
            </a:r>
            <a:r>
              <a:rPr lang="en-GB" b="1" dirty="0">
                <a:solidFill>
                  <a:srgbClr val="00B050"/>
                </a:solidFill>
              </a:rPr>
              <a:t>fully inclusive</a:t>
            </a:r>
            <a:r>
              <a:rPr lang="en-GB" dirty="0"/>
              <a:t>, adaptive network to support communities in their efforts to reach net-zero and create a resilient Scottish Borders </a:t>
            </a:r>
          </a:p>
          <a:p>
            <a:endParaRPr lang="en-GB" dirty="0"/>
          </a:p>
          <a:p>
            <a:r>
              <a:rPr lang="en-GB" b="1" dirty="0">
                <a:solidFill>
                  <a:schemeClr val="accent6"/>
                </a:solidFill>
              </a:rPr>
              <a:t>What’s the “</a:t>
            </a:r>
            <a:r>
              <a:rPr lang="en-GB" b="1" dirty="0" err="1">
                <a:solidFill>
                  <a:schemeClr val="accent6"/>
                </a:solidFill>
              </a:rPr>
              <a:t>hub”’s</a:t>
            </a:r>
            <a:r>
              <a:rPr lang="en-GB" b="1" dirty="0">
                <a:solidFill>
                  <a:schemeClr val="accent6"/>
                </a:solidFill>
              </a:rPr>
              <a:t> role in this?</a:t>
            </a:r>
            <a:endParaRPr lang="en-GB" b="1" dirty="0"/>
          </a:p>
          <a:p>
            <a:pPr lvl="1"/>
            <a:r>
              <a:rPr lang="en-GB" dirty="0"/>
              <a:t>To enable and facilitate the emergence of this self-organising network/system by:</a:t>
            </a:r>
          </a:p>
          <a:p>
            <a:pPr marL="742950" lvl="1" indent="-285750">
              <a:buFont typeface="Arial" panose="020B0604020202020204" pitchFamily="34" charset="0"/>
              <a:buChar char="•"/>
            </a:pPr>
            <a:r>
              <a:rPr lang="en-GB" dirty="0"/>
              <a:t>strengthening the capacity of existing individuals, groups and organisations to support communities</a:t>
            </a:r>
          </a:p>
          <a:p>
            <a:pPr marL="742950" lvl="1" indent="-285750">
              <a:buFont typeface="Arial" panose="020B0604020202020204" pitchFamily="34" charset="0"/>
              <a:buChar char="•"/>
            </a:pPr>
            <a:r>
              <a:rPr lang="en-GB" dirty="0"/>
              <a:t>identifying gaps and helping to fill them</a:t>
            </a:r>
          </a:p>
          <a:p>
            <a:pPr marL="742950" lvl="1" indent="-285750">
              <a:buFont typeface="Arial" panose="020B0604020202020204" pitchFamily="34" charset="0"/>
              <a:buChar char="•"/>
            </a:pPr>
            <a:r>
              <a:rPr lang="en-GB" dirty="0"/>
              <a:t>facilitating the interconnections between those agents</a:t>
            </a:r>
          </a:p>
        </p:txBody>
      </p:sp>
      <p:sp>
        <p:nvSpPr>
          <p:cNvPr id="6" name="Title 1">
            <a:extLst>
              <a:ext uri="{FF2B5EF4-FFF2-40B4-BE49-F238E27FC236}">
                <a16:creationId xmlns:a16="http://schemas.microsoft.com/office/drawing/2014/main" id="{065BE856-B254-F33E-4EF2-045680AE7755}"/>
              </a:ext>
            </a:extLst>
          </p:cNvPr>
          <p:cNvSpPr txBox="1">
            <a:spLocks/>
          </p:cNvSpPr>
          <p:nvPr/>
        </p:nvSpPr>
        <p:spPr>
          <a:xfrm>
            <a:off x="342900" y="640623"/>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Hub</a:t>
            </a:r>
          </a:p>
        </p:txBody>
      </p:sp>
      <p:sp>
        <p:nvSpPr>
          <p:cNvPr id="2" name="TextBox 1">
            <a:extLst>
              <a:ext uri="{FF2B5EF4-FFF2-40B4-BE49-F238E27FC236}">
                <a16:creationId xmlns:a16="http://schemas.microsoft.com/office/drawing/2014/main" id="{2C5A103F-1CA7-3275-BFA6-9638E99E9DDB}"/>
              </a:ext>
            </a:extLst>
          </p:cNvPr>
          <p:cNvSpPr txBox="1"/>
          <p:nvPr/>
        </p:nvSpPr>
        <p:spPr>
          <a:xfrm>
            <a:off x="397640" y="5260381"/>
            <a:ext cx="11366730" cy="1477328"/>
          </a:xfrm>
          <a:prstGeom prst="rect">
            <a:avLst/>
          </a:prstGeom>
          <a:noFill/>
        </p:spPr>
        <p:txBody>
          <a:bodyPr wrap="square" rtlCol="0">
            <a:spAutoFit/>
          </a:bodyPr>
          <a:lstStyle/>
          <a:p>
            <a:r>
              <a:rPr lang="en-US" b="1" dirty="0">
                <a:solidFill>
                  <a:srgbClr val="00B050"/>
                </a:solidFill>
              </a:rPr>
              <a:t>The word “hub” is used by </a:t>
            </a:r>
            <a:r>
              <a:rPr lang="en-US" b="1" dirty="0" err="1">
                <a:solidFill>
                  <a:srgbClr val="00B050"/>
                </a:solidFill>
              </a:rPr>
              <a:t>ScotGov</a:t>
            </a:r>
            <a:r>
              <a:rPr lang="en-US" b="1" dirty="0">
                <a:solidFill>
                  <a:srgbClr val="00B050"/>
                </a:solidFill>
              </a:rPr>
              <a:t> but this is felt to misrepresent our ambition which is to be a </a:t>
            </a:r>
            <a:r>
              <a:rPr lang="en-US" dirty="0"/>
              <a:t>Borders wide enterprise, focused on actions and activities to tackle climate change across the whole region, the name </a:t>
            </a:r>
            <a:r>
              <a:rPr lang="en-US" b="1" dirty="0">
                <a:solidFill>
                  <a:schemeClr val="accent6">
                    <a:lumMod val="60000"/>
                    <a:lumOff val="40000"/>
                  </a:schemeClr>
                </a:solidFill>
              </a:rPr>
              <a:t>Borders Climate Action Network </a:t>
            </a:r>
            <a:r>
              <a:rPr lang="en-US" dirty="0"/>
              <a:t>has been agreed as a working title.  </a:t>
            </a:r>
            <a:r>
              <a:rPr lang="en-US" dirty="0">
                <a:solidFill>
                  <a:srgbClr val="00B050"/>
                </a:solidFill>
              </a:rPr>
              <a:t>“Hub” implies something centralized and controlling.  </a:t>
            </a:r>
            <a:r>
              <a:rPr lang="en-US" b="1" dirty="0">
                <a:solidFill>
                  <a:srgbClr val="00B050"/>
                </a:solidFill>
              </a:rPr>
              <a:t>We aim to do things differently here developing a model of working that provides autonomy for groups and individuals whilst working towards an agreed, shared, emergent, collaborative and ambitious vision for a resilient future.</a:t>
            </a:r>
            <a:endParaRPr lang="en-GB" b="1" dirty="0">
              <a:solidFill>
                <a:srgbClr val="00B050"/>
              </a:solidFill>
            </a:endParaRPr>
          </a:p>
        </p:txBody>
      </p:sp>
    </p:spTree>
    <p:extLst>
      <p:ext uri="{BB962C8B-B14F-4D97-AF65-F5344CB8AC3E}">
        <p14:creationId xmlns:p14="http://schemas.microsoft.com/office/powerpoint/2010/main" val="126509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46FEC3-8300-BE4F-578C-E4128953E2F5}"/>
              </a:ext>
            </a:extLst>
          </p:cNvPr>
          <p:cNvSpPr>
            <a:spLocks noGrp="1"/>
          </p:cNvSpPr>
          <p:nvPr>
            <p:ph idx="1"/>
          </p:nvPr>
        </p:nvSpPr>
        <p:spPr>
          <a:xfrm>
            <a:off x="592667" y="1659177"/>
            <a:ext cx="10761133" cy="4797281"/>
          </a:xfrm>
        </p:spPr>
        <p:txBody>
          <a:bodyPr>
            <a:normAutofit/>
          </a:bodyPr>
          <a:lstStyle/>
          <a:p>
            <a:r>
              <a:rPr lang="en-GB" sz="1900" dirty="0"/>
              <a:t>There are lots of great projects happening across the Borders. To uncover and map these activities, a Borders Green Summit was held in March and SCCAN visioning sessions were held in 2022/23</a:t>
            </a:r>
          </a:p>
          <a:p>
            <a:r>
              <a:rPr lang="en-GB" sz="1900" dirty="0"/>
              <a:t>These events </a:t>
            </a:r>
          </a:p>
          <a:p>
            <a:pPr lvl="1"/>
            <a:r>
              <a:rPr lang="en-GB" sz="1900" dirty="0"/>
              <a:t>Highlighted key themes to be addressed if the Scottish Borders are to have a just transition to net zero</a:t>
            </a:r>
          </a:p>
          <a:p>
            <a:pPr lvl="1"/>
            <a:r>
              <a:rPr lang="en-GB" sz="1900" dirty="0"/>
              <a:t>Created energy and ideas and demonstrated the need for further work</a:t>
            </a:r>
          </a:p>
          <a:p>
            <a:pPr lvl="1"/>
            <a:r>
              <a:rPr lang="en-GB" sz="1900" dirty="0"/>
              <a:t>Started to build a strong network of groups including charities, CICs, statutory bodies and individuals</a:t>
            </a:r>
          </a:p>
          <a:p>
            <a:pPr lvl="1"/>
            <a:r>
              <a:rPr lang="en-GB" sz="1900" dirty="0"/>
              <a:t>Recognised that embracing communities and other organisations not traditionally considered “Green” is key to long term success in tackling climate change</a:t>
            </a:r>
          </a:p>
          <a:p>
            <a:pPr lvl="1"/>
            <a:r>
              <a:rPr lang="en-GB" sz="1900" dirty="0"/>
              <a:t>Proposed the creation of a “hub”, in-line with the Scottish Government initiative to support community climate action  (</a:t>
            </a:r>
            <a:r>
              <a:rPr lang="en-GB" sz="1900" dirty="0">
                <a:hlinkClick r:id="rId2"/>
              </a:rPr>
              <a:t>https://www.gov.scot/policies/climate-change/climate-challenge-fund/</a:t>
            </a:r>
            <a:r>
              <a:rPr lang="en-GB" sz="1900" dirty="0"/>
              <a:t>)</a:t>
            </a:r>
          </a:p>
          <a:p>
            <a:pPr marL="457200" lvl="1" indent="0">
              <a:buNone/>
            </a:pPr>
            <a:endParaRPr lang="en-GB" sz="1900" dirty="0"/>
          </a:p>
          <a:p>
            <a:r>
              <a:rPr lang="en-GB" sz="1900" dirty="0"/>
              <a:t>The summit and visioning sessions resulted in the formation of a “Next Steps” steering group, with individuals volunteering to take things forward</a:t>
            </a:r>
          </a:p>
          <a:p>
            <a:endParaRPr lang="en-GB" sz="6200" dirty="0"/>
          </a:p>
          <a:p>
            <a:endParaRPr lang="en-GB" dirty="0"/>
          </a:p>
        </p:txBody>
      </p:sp>
      <p:sp>
        <p:nvSpPr>
          <p:cNvPr id="4" name="Title 1">
            <a:extLst>
              <a:ext uri="{FF2B5EF4-FFF2-40B4-BE49-F238E27FC236}">
                <a16:creationId xmlns:a16="http://schemas.microsoft.com/office/drawing/2014/main" id="{7E195956-DEF7-A19A-665F-2FBDD38464BA}"/>
              </a:ext>
            </a:extLst>
          </p:cNvPr>
          <p:cNvSpPr txBox="1">
            <a:spLocks/>
          </p:cNvSpPr>
          <p:nvPr/>
        </p:nvSpPr>
        <p:spPr>
          <a:xfrm>
            <a:off x="342900" y="640623"/>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Action Network</a:t>
            </a:r>
          </a:p>
        </p:txBody>
      </p:sp>
    </p:spTree>
    <p:extLst>
      <p:ext uri="{BB962C8B-B14F-4D97-AF65-F5344CB8AC3E}">
        <p14:creationId xmlns:p14="http://schemas.microsoft.com/office/powerpoint/2010/main" val="218640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 picture containing text, circle, font&#10;&#10;Description automatically generated">
            <a:extLst>
              <a:ext uri="{FF2B5EF4-FFF2-40B4-BE49-F238E27FC236}">
                <a16:creationId xmlns:a16="http://schemas.microsoft.com/office/drawing/2014/main" id="{A400D2FD-FB2A-D035-F63A-C83AC8E525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3608" y="708659"/>
            <a:ext cx="8465492" cy="6058893"/>
          </a:xfrm>
          <a:prstGeom prst="rect">
            <a:avLst/>
          </a:prstGeom>
        </p:spPr>
      </p:pic>
      <p:sp>
        <p:nvSpPr>
          <p:cNvPr id="13" name="TextBox 12">
            <a:extLst>
              <a:ext uri="{FF2B5EF4-FFF2-40B4-BE49-F238E27FC236}">
                <a16:creationId xmlns:a16="http://schemas.microsoft.com/office/drawing/2014/main" id="{50BDA4DE-FA08-407A-D902-731EAF66F522}"/>
              </a:ext>
            </a:extLst>
          </p:cNvPr>
          <p:cNvSpPr txBox="1"/>
          <p:nvPr/>
        </p:nvSpPr>
        <p:spPr>
          <a:xfrm>
            <a:off x="790824" y="2027692"/>
            <a:ext cx="2945958" cy="3030374"/>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Autofit/>
          </a:bodyPr>
          <a:lstStyle/>
          <a:p>
            <a:pPr algn="ctr">
              <a:lnSpc>
                <a:spcPct val="90000"/>
              </a:lnSpc>
              <a:spcBef>
                <a:spcPct val="0"/>
              </a:spcBef>
              <a:spcAft>
                <a:spcPts val="600"/>
              </a:spcAft>
            </a:pPr>
            <a:r>
              <a:rPr lang="en-US" sz="2400" kern="1200" dirty="0">
                <a:solidFill>
                  <a:schemeClr val="bg1"/>
                </a:solidFill>
                <a:latin typeface="+mj-lt"/>
                <a:ea typeface="+mj-ea"/>
                <a:cs typeface="+mj-cs"/>
              </a:rPr>
              <a:t>The 8 Themes and how a hub fits into the Borders climate action landscape </a:t>
            </a:r>
          </a:p>
        </p:txBody>
      </p:sp>
      <p:sp>
        <p:nvSpPr>
          <p:cNvPr id="2" name="Title 1">
            <a:extLst>
              <a:ext uri="{FF2B5EF4-FFF2-40B4-BE49-F238E27FC236}">
                <a16:creationId xmlns:a16="http://schemas.microsoft.com/office/drawing/2014/main" id="{948851C7-1756-5D65-0A4D-783B04FD152C}"/>
              </a:ext>
            </a:extLst>
          </p:cNvPr>
          <p:cNvSpPr txBox="1">
            <a:spLocks/>
          </p:cNvSpPr>
          <p:nvPr/>
        </p:nvSpPr>
        <p:spPr>
          <a:xfrm>
            <a:off x="342900" y="150976"/>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Action Network</a:t>
            </a:r>
          </a:p>
        </p:txBody>
      </p:sp>
    </p:spTree>
    <p:extLst>
      <p:ext uri="{BB962C8B-B14F-4D97-AF65-F5344CB8AC3E}">
        <p14:creationId xmlns:p14="http://schemas.microsoft.com/office/powerpoint/2010/main" val="3391336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C98B81-66DB-3024-B742-78B5D1976B6E}"/>
              </a:ext>
            </a:extLst>
          </p:cNvPr>
          <p:cNvSpPr>
            <a:spLocks noGrp="1"/>
          </p:cNvSpPr>
          <p:nvPr>
            <p:ph idx="1"/>
          </p:nvPr>
        </p:nvSpPr>
        <p:spPr>
          <a:xfrm>
            <a:off x="420254" y="1690625"/>
            <a:ext cx="11351491" cy="4351338"/>
          </a:xfrm>
        </p:spPr>
        <p:txBody>
          <a:bodyPr>
            <a:normAutofit/>
          </a:bodyPr>
          <a:lstStyle/>
          <a:p>
            <a:r>
              <a:rPr lang="en-GB" sz="2000" dirty="0"/>
              <a:t>At the beginning of July, the Steering Group made an application to the Scottish Government, on behalf of the network, to establish a Climate Hub in the Scottish Borders. </a:t>
            </a:r>
          </a:p>
          <a:p>
            <a:r>
              <a:rPr lang="en-GB" sz="2000" dirty="0"/>
              <a:t>The funds will be used to formulate the vision and design the “hub” (the way the network will operate to achieve the vision) and continue to build, strengthen and extend the network.</a:t>
            </a:r>
          </a:p>
          <a:p>
            <a:r>
              <a:rPr lang="en-GB" sz="2000" dirty="0"/>
              <a:t>After developing a powerful feeling of collaboration at the Green Summit there is a strong desire across the network to do things differently. We want to challenge the norm of groups competing for money, and challenge the notion that funding, and activity is controlled centrally.</a:t>
            </a:r>
          </a:p>
          <a:p>
            <a:r>
              <a:rPr lang="en-GB" sz="2000" dirty="0"/>
              <a:t>The Steering Group will support this process until a more permanent, agreed structure for the Climate “Hub” has been determined by the network.</a:t>
            </a:r>
          </a:p>
        </p:txBody>
      </p:sp>
      <p:sp>
        <p:nvSpPr>
          <p:cNvPr id="4" name="Title 1">
            <a:extLst>
              <a:ext uri="{FF2B5EF4-FFF2-40B4-BE49-F238E27FC236}">
                <a16:creationId xmlns:a16="http://schemas.microsoft.com/office/drawing/2014/main" id="{DD0A7231-98E6-AF96-D57E-74CB1D750A81}"/>
              </a:ext>
            </a:extLst>
          </p:cNvPr>
          <p:cNvSpPr txBox="1">
            <a:spLocks/>
          </p:cNvSpPr>
          <p:nvPr/>
        </p:nvSpPr>
        <p:spPr>
          <a:xfrm>
            <a:off x="342900" y="640623"/>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Action Network</a:t>
            </a:r>
          </a:p>
        </p:txBody>
      </p:sp>
    </p:spTree>
    <p:extLst>
      <p:ext uri="{BB962C8B-B14F-4D97-AF65-F5344CB8AC3E}">
        <p14:creationId xmlns:p14="http://schemas.microsoft.com/office/powerpoint/2010/main" val="179144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5EE3C4A-57B1-F89F-354C-E1DA3A82855E}"/>
              </a:ext>
            </a:extLst>
          </p:cNvPr>
          <p:cNvGraphicFramePr/>
          <p:nvPr>
            <p:extLst>
              <p:ext uri="{D42A27DB-BD31-4B8C-83A1-F6EECF244321}">
                <p14:modId xmlns:p14="http://schemas.microsoft.com/office/powerpoint/2010/main" val="1702362966"/>
              </p:ext>
            </p:extLst>
          </p:nvPr>
        </p:nvGraphicFramePr>
        <p:xfrm>
          <a:off x="1219200" y="-69000"/>
          <a:ext cx="9988071" cy="6285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Arrow Connector 3">
            <a:extLst>
              <a:ext uri="{FF2B5EF4-FFF2-40B4-BE49-F238E27FC236}">
                <a16:creationId xmlns:a16="http://schemas.microsoft.com/office/drawing/2014/main" id="{3538BD2A-822A-A238-9F70-1DDDEBA7715A}"/>
              </a:ext>
            </a:extLst>
          </p:cNvPr>
          <p:cNvCxnSpPr>
            <a:cxnSpLocks/>
          </p:cNvCxnSpPr>
          <p:nvPr/>
        </p:nvCxnSpPr>
        <p:spPr>
          <a:xfrm flipV="1">
            <a:off x="1355071" y="3934692"/>
            <a:ext cx="0" cy="822036"/>
          </a:xfrm>
          <a:prstGeom prst="straightConnector1">
            <a:avLst/>
          </a:prstGeom>
          <a:ln w="76200">
            <a:solidFill>
              <a:srgbClr val="00B050"/>
            </a:solidFill>
            <a:tailEnd type="triangle"/>
          </a:ln>
        </p:spPr>
        <p:style>
          <a:lnRef idx="3">
            <a:schemeClr val="accent6"/>
          </a:lnRef>
          <a:fillRef idx="0">
            <a:schemeClr val="accent6"/>
          </a:fillRef>
          <a:effectRef idx="2">
            <a:schemeClr val="accent6"/>
          </a:effectRef>
          <a:fontRef idx="minor">
            <a:schemeClr val="tx1"/>
          </a:fontRef>
        </p:style>
      </p:cxnSp>
      <p:sp>
        <p:nvSpPr>
          <p:cNvPr id="8" name="TextBox 7">
            <a:extLst>
              <a:ext uri="{FF2B5EF4-FFF2-40B4-BE49-F238E27FC236}">
                <a16:creationId xmlns:a16="http://schemas.microsoft.com/office/drawing/2014/main" id="{7A585C5A-2F55-6DCF-93AB-E5D12ED5B224}"/>
              </a:ext>
            </a:extLst>
          </p:cNvPr>
          <p:cNvSpPr txBox="1"/>
          <p:nvPr/>
        </p:nvSpPr>
        <p:spPr>
          <a:xfrm>
            <a:off x="193785" y="4832156"/>
            <a:ext cx="2322572" cy="1477328"/>
          </a:xfrm>
          <a:prstGeom prst="rect">
            <a:avLst/>
          </a:prstGeom>
          <a:noFill/>
        </p:spPr>
        <p:txBody>
          <a:bodyPr wrap="square" rtlCol="0">
            <a:spAutoFit/>
          </a:bodyPr>
          <a:lstStyle/>
          <a:p>
            <a:pPr algn="ctr"/>
            <a:r>
              <a:rPr lang="en-GB" dirty="0">
                <a:solidFill>
                  <a:srgbClr val="00B050"/>
                </a:solidFill>
              </a:rPr>
              <a:t>Application</a:t>
            </a:r>
            <a:br>
              <a:rPr lang="en-GB" dirty="0">
                <a:solidFill>
                  <a:srgbClr val="00B050"/>
                </a:solidFill>
              </a:rPr>
            </a:br>
            <a:r>
              <a:rPr lang="en-GB" dirty="0">
                <a:solidFill>
                  <a:srgbClr val="00B050"/>
                </a:solidFill>
              </a:rPr>
              <a:t>Submitted by Southern Uplands Partnership on behalf of the network</a:t>
            </a:r>
          </a:p>
        </p:txBody>
      </p:sp>
      <p:cxnSp>
        <p:nvCxnSpPr>
          <p:cNvPr id="9" name="Straight Arrow Connector 8">
            <a:extLst>
              <a:ext uri="{FF2B5EF4-FFF2-40B4-BE49-F238E27FC236}">
                <a16:creationId xmlns:a16="http://schemas.microsoft.com/office/drawing/2014/main" id="{E08350E0-BAC9-3995-22F6-B79A11C939D7}"/>
              </a:ext>
            </a:extLst>
          </p:cNvPr>
          <p:cNvCxnSpPr>
            <a:cxnSpLocks/>
          </p:cNvCxnSpPr>
          <p:nvPr/>
        </p:nvCxnSpPr>
        <p:spPr>
          <a:xfrm flipV="1">
            <a:off x="4527760" y="3943923"/>
            <a:ext cx="0" cy="822036"/>
          </a:xfrm>
          <a:prstGeom prst="straightConnector1">
            <a:avLst/>
          </a:prstGeom>
          <a:ln w="76200">
            <a:solidFill>
              <a:srgbClr val="00B050"/>
            </a:solidFill>
            <a:tailEnd type="triangle"/>
          </a:ln>
        </p:spPr>
        <p:style>
          <a:lnRef idx="3">
            <a:schemeClr val="accent6"/>
          </a:lnRef>
          <a:fillRef idx="0">
            <a:schemeClr val="accent6"/>
          </a:fillRef>
          <a:effectRef idx="2">
            <a:schemeClr val="accent6"/>
          </a:effectRef>
          <a:fontRef idx="minor">
            <a:schemeClr val="tx1"/>
          </a:fontRef>
        </p:style>
      </p:cxnSp>
      <p:sp>
        <p:nvSpPr>
          <p:cNvPr id="10" name="TextBox 9">
            <a:extLst>
              <a:ext uri="{FF2B5EF4-FFF2-40B4-BE49-F238E27FC236}">
                <a16:creationId xmlns:a16="http://schemas.microsoft.com/office/drawing/2014/main" id="{80FEC5ED-70B1-79B3-12B3-08E718267A7D}"/>
              </a:ext>
            </a:extLst>
          </p:cNvPr>
          <p:cNvSpPr txBox="1"/>
          <p:nvPr/>
        </p:nvSpPr>
        <p:spPr>
          <a:xfrm>
            <a:off x="3364883" y="4821532"/>
            <a:ext cx="2322572" cy="1200329"/>
          </a:xfrm>
          <a:prstGeom prst="rect">
            <a:avLst/>
          </a:prstGeom>
          <a:noFill/>
        </p:spPr>
        <p:txBody>
          <a:bodyPr wrap="square" rtlCol="0">
            <a:spAutoFit/>
          </a:bodyPr>
          <a:lstStyle/>
          <a:p>
            <a:pPr algn="ctr"/>
            <a:r>
              <a:rPr lang="en-GB" dirty="0">
                <a:solidFill>
                  <a:srgbClr val="00B050"/>
                </a:solidFill>
              </a:rPr>
              <a:t>Potential Scottish Government funding for the Climate “Hub” Design Phase</a:t>
            </a:r>
          </a:p>
        </p:txBody>
      </p:sp>
      <p:cxnSp>
        <p:nvCxnSpPr>
          <p:cNvPr id="11" name="Straight Arrow Connector 10">
            <a:extLst>
              <a:ext uri="{FF2B5EF4-FFF2-40B4-BE49-F238E27FC236}">
                <a16:creationId xmlns:a16="http://schemas.microsoft.com/office/drawing/2014/main" id="{DF321821-F276-BFB4-2647-D87A111AB957}"/>
              </a:ext>
            </a:extLst>
          </p:cNvPr>
          <p:cNvCxnSpPr>
            <a:cxnSpLocks/>
          </p:cNvCxnSpPr>
          <p:nvPr/>
        </p:nvCxnSpPr>
        <p:spPr>
          <a:xfrm flipV="1">
            <a:off x="7959617" y="3906980"/>
            <a:ext cx="0" cy="822036"/>
          </a:xfrm>
          <a:prstGeom prst="straightConnector1">
            <a:avLst/>
          </a:prstGeom>
          <a:ln w="76200">
            <a:solidFill>
              <a:srgbClr val="00B050"/>
            </a:solidFill>
            <a:tailEnd type="triangle"/>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id="{DF7B69ED-4C02-B4C3-D46E-7431BBA04A08}"/>
              </a:ext>
            </a:extLst>
          </p:cNvPr>
          <p:cNvSpPr txBox="1"/>
          <p:nvPr/>
        </p:nvSpPr>
        <p:spPr>
          <a:xfrm>
            <a:off x="6798332" y="4756728"/>
            <a:ext cx="2322569" cy="1477328"/>
          </a:xfrm>
          <a:prstGeom prst="rect">
            <a:avLst/>
          </a:prstGeom>
          <a:noFill/>
        </p:spPr>
        <p:txBody>
          <a:bodyPr wrap="square" rtlCol="0">
            <a:spAutoFit/>
          </a:bodyPr>
          <a:lstStyle/>
          <a:p>
            <a:pPr algn="ctr"/>
            <a:r>
              <a:rPr lang="en-GB" dirty="0">
                <a:solidFill>
                  <a:srgbClr val="00B050"/>
                </a:solidFill>
              </a:rPr>
              <a:t>Potential Scottish Government funding</a:t>
            </a:r>
          </a:p>
          <a:p>
            <a:pPr algn="ctr"/>
            <a:r>
              <a:rPr lang="en-GB" dirty="0">
                <a:solidFill>
                  <a:srgbClr val="00B050"/>
                </a:solidFill>
              </a:rPr>
              <a:t>for the creation of a Scottish Borders Climate “Hub“</a:t>
            </a:r>
          </a:p>
        </p:txBody>
      </p:sp>
      <p:sp>
        <p:nvSpPr>
          <p:cNvPr id="14" name="TextBox 13">
            <a:extLst>
              <a:ext uri="{FF2B5EF4-FFF2-40B4-BE49-F238E27FC236}">
                <a16:creationId xmlns:a16="http://schemas.microsoft.com/office/drawing/2014/main" id="{033525F8-ED6F-AADB-67C9-AACE73920BD4}"/>
              </a:ext>
            </a:extLst>
          </p:cNvPr>
          <p:cNvSpPr txBox="1"/>
          <p:nvPr/>
        </p:nvSpPr>
        <p:spPr>
          <a:xfrm>
            <a:off x="1736073" y="3939247"/>
            <a:ext cx="2405886" cy="369332"/>
          </a:xfrm>
          <a:prstGeom prst="rect">
            <a:avLst/>
          </a:prstGeom>
          <a:noFill/>
        </p:spPr>
        <p:txBody>
          <a:bodyPr wrap="square" rtlCol="0">
            <a:spAutoFit/>
          </a:bodyPr>
          <a:lstStyle/>
          <a:p>
            <a:r>
              <a:rPr lang="en-GB" dirty="0"/>
              <a:t>Interim Steering Group</a:t>
            </a:r>
          </a:p>
        </p:txBody>
      </p:sp>
      <p:sp>
        <p:nvSpPr>
          <p:cNvPr id="15" name="TextBox 14">
            <a:extLst>
              <a:ext uri="{FF2B5EF4-FFF2-40B4-BE49-F238E27FC236}">
                <a16:creationId xmlns:a16="http://schemas.microsoft.com/office/drawing/2014/main" id="{00705F94-53CC-20BB-78BB-D818CCB2694C}"/>
              </a:ext>
            </a:extLst>
          </p:cNvPr>
          <p:cNvSpPr txBox="1"/>
          <p:nvPr/>
        </p:nvSpPr>
        <p:spPr>
          <a:xfrm>
            <a:off x="5427209" y="3888290"/>
            <a:ext cx="2385879" cy="646331"/>
          </a:xfrm>
          <a:prstGeom prst="rect">
            <a:avLst/>
          </a:prstGeom>
          <a:noFill/>
        </p:spPr>
        <p:txBody>
          <a:bodyPr wrap="square" rtlCol="0">
            <a:spAutoFit/>
          </a:bodyPr>
          <a:lstStyle/>
          <a:p>
            <a:r>
              <a:rPr lang="en-GB" dirty="0"/>
              <a:t> Steering Group &amp; Network Consultations</a:t>
            </a:r>
          </a:p>
        </p:txBody>
      </p:sp>
      <p:sp>
        <p:nvSpPr>
          <p:cNvPr id="16" name="TextBox 15">
            <a:extLst>
              <a:ext uri="{FF2B5EF4-FFF2-40B4-BE49-F238E27FC236}">
                <a16:creationId xmlns:a16="http://schemas.microsoft.com/office/drawing/2014/main" id="{1C68E498-7FD0-2BD0-79A5-82BF6751F6D3}"/>
              </a:ext>
            </a:extLst>
          </p:cNvPr>
          <p:cNvSpPr txBox="1"/>
          <p:nvPr/>
        </p:nvSpPr>
        <p:spPr>
          <a:xfrm>
            <a:off x="8728365" y="3925445"/>
            <a:ext cx="2410690" cy="646331"/>
          </a:xfrm>
          <a:prstGeom prst="rect">
            <a:avLst/>
          </a:prstGeom>
          <a:noFill/>
        </p:spPr>
        <p:txBody>
          <a:bodyPr wrap="square" rtlCol="0">
            <a:spAutoFit/>
          </a:bodyPr>
          <a:lstStyle/>
          <a:p>
            <a:r>
              <a:rPr lang="en-GB" b="1" dirty="0">
                <a:solidFill>
                  <a:srgbClr val="00B050"/>
                </a:solidFill>
              </a:rPr>
              <a:t>Network </a:t>
            </a:r>
            <a:r>
              <a:rPr lang="en-GB" dirty="0"/>
              <a:t>Steering and Management Group</a:t>
            </a:r>
          </a:p>
        </p:txBody>
      </p:sp>
      <p:sp>
        <p:nvSpPr>
          <p:cNvPr id="13" name="Title 1">
            <a:extLst>
              <a:ext uri="{FF2B5EF4-FFF2-40B4-BE49-F238E27FC236}">
                <a16:creationId xmlns:a16="http://schemas.microsoft.com/office/drawing/2014/main" id="{DB97570D-3E7E-D2FC-FBBA-DE79C8B84D08}"/>
              </a:ext>
            </a:extLst>
          </p:cNvPr>
          <p:cNvSpPr txBox="1">
            <a:spLocks/>
          </p:cNvSpPr>
          <p:nvPr/>
        </p:nvSpPr>
        <p:spPr>
          <a:xfrm>
            <a:off x="342900" y="640623"/>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Action Network</a:t>
            </a:r>
          </a:p>
        </p:txBody>
      </p:sp>
      <p:sp>
        <p:nvSpPr>
          <p:cNvPr id="17" name="Title 1">
            <a:extLst>
              <a:ext uri="{FF2B5EF4-FFF2-40B4-BE49-F238E27FC236}">
                <a16:creationId xmlns:a16="http://schemas.microsoft.com/office/drawing/2014/main" id="{B9D78558-3206-BDFA-A712-7F556941B625}"/>
              </a:ext>
            </a:extLst>
          </p:cNvPr>
          <p:cNvSpPr txBox="1">
            <a:spLocks/>
          </p:cNvSpPr>
          <p:nvPr/>
        </p:nvSpPr>
        <p:spPr>
          <a:xfrm>
            <a:off x="746759" y="1364495"/>
            <a:ext cx="11448175"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t>Progress so far and future landmarks</a:t>
            </a:r>
          </a:p>
        </p:txBody>
      </p:sp>
    </p:spTree>
    <p:extLst>
      <p:ext uri="{BB962C8B-B14F-4D97-AF65-F5344CB8AC3E}">
        <p14:creationId xmlns:p14="http://schemas.microsoft.com/office/powerpoint/2010/main" val="489761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A6CD63A-7EC7-17E8-BE90-55D352AF8EAF}"/>
              </a:ext>
            </a:extLst>
          </p:cNvPr>
          <p:cNvSpPr txBox="1"/>
          <p:nvPr/>
        </p:nvSpPr>
        <p:spPr>
          <a:xfrm>
            <a:off x="2552272" y="5061160"/>
            <a:ext cx="1348039"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a:ln>
                  <a:noFill/>
                </a:ln>
                <a:solidFill>
                  <a:prstClr val="black"/>
                </a:solidFill>
                <a:effectLst/>
                <a:uLnTx/>
                <a:uFillTx/>
                <a:latin typeface="Calibri" panose="020F0502020204030204"/>
                <a:ea typeface="+mn-ea"/>
                <a:cs typeface="+mn-cs"/>
              </a:rPr>
              <a:t>Localising</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 energy</a:t>
            </a:r>
          </a:p>
        </p:txBody>
      </p:sp>
      <p:sp>
        <p:nvSpPr>
          <p:cNvPr id="9" name="TextBox 8">
            <a:extLst>
              <a:ext uri="{FF2B5EF4-FFF2-40B4-BE49-F238E27FC236}">
                <a16:creationId xmlns:a16="http://schemas.microsoft.com/office/drawing/2014/main" id="{77726643-4BCD-7BD9-1366-C4A04DE620EA}"/>
              </a:ext>
            </a:extLst>
          </p:cNvPr>
          <p:cNvSpPr txBox="1"/>
          <p:nvPr/>
        </p:nvSpPr>
        <p:spPr>
          <a:xfrm>
            <a:off x="8526659" y="3089860"/>
            <a:ext cx="1195376"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Growing community action</a:t>
            </a:r>
          </a:p>
        </p:txBody>
      </p:sp>
      <p:sp>
        <p:nvSpPr>
          <p:cNvPr id="11" name="TextBox 10">
            <a:extLst>
              <a:ext uri="{FF2B5EF4-FFF2-40B4-BE49-F238E27FC236}">
                <a16:creationId xmlns:a16="http://schemas.microsoft.com/office/drawing/2014/main" id="{C3BAB83E-6A9F-4CDA-74CB-B0C5B8A11EF5}"/>
              </a:ext>
            </a:extLst>
          </p:cNvPr>
          <p:cNvSpPr txBox="1"/>
          <p:nvPr/>
        </p:nvSpPr>
        <p:spPr>
          <a:xfrm>
            <a:off x="4170224" y="3075669"/>
            <a:ext cx="1348039"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Growing food locally</a:t>
            </a:r>
          </a:p>
        </p:txBody>
      </p:sp>
      <p:sp>
        <p:nvSpPr>
          <p:cNvPr id="12" name="TextBox 11">
            <a:extLst>
              <a:ext uri="{FF2B5EF4-FFF2-40B4-BE49-F238E27FC236}">
                <a16:creationId xmlns:a16="http://schemas.microsoft.com/office/drawing/2014/main" id="{38E45941-8E9F-F57B-B11E-D0941EBE08FA}"/>
              </a:ext>
            </a:extLst>
          </p:cNvPr>
          <p:cNvSpPr txBox="1"/>
          <p:nvPr/>
        </p:nvSpPr>
        <p:spPr>
          <a:xfrm>
            <a:off x="8343430" y="2430845"/>
            <a:ext cx="156183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Connecting &amp; influencing</a:t>
            </a:r>
          </a:p>
        </p:txBody>
      </p:sp>
      <p:sp>
        <p:nvSpPr>
          <p:cNvPr id="13" name="TextBox 12">
            <a:extLst>
              <a:ext uri="{FF2B5EF4-FFF2-40B4-BE49-F238E27FC236}">
                <a16:creationId xmlns:a16="http://schemas.microsoft.com/office/drawing/2014/main" id="{E16F7AB3-67C2-0325-B60E-A7E8B9BA0805}"/>
              </a:ext>
            </a:extLst>
          </p:cNvPr>
          <p:cNvSpPr txBox="1"/>
          <p:nvPr/>
        </p:nvSpPr>
        <p:spPr>
          <a:xfrm>
            <a:off x="2626143" y="2843683"/>
            <a:ext cx="1348039" cy="1077218"/>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Promoting community transport and active travel</a:t>
            </a:r>
          </a:p>
        </p:txBody>
      </p:sp>
      <p:sp>
        <p:nvSpPr>
          <p:cNvPr id="14" name="TextBox 13">
            <a:extLst>
              <a:ext uri="{FF2B5EF4-FFF2-40B4-BE49-F238E27FC236}">
                <a16:creationId xmlns:a16="http://schemas.microsoft.com/office/drawing/2014/main" id="{9F6DDA04-255D-BA0D-8847-A64C67E0E4F3}"/>
              </a:ext>
            </a:extLst>
          </p:cNvPr>
          <p:cNvSpPr txBox="1"/>
          <p:nvPr/>
        </p:nvSpPr>
        <p:spPr>
          <a:xfrm>
            <a:off x="4170224" y="5052117"/>
            <a:ext cx="1348039"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Dealing with waste</a:t>
            </a:r>
          </a:p>
        </p:txBody>
      </p:sp>
      <p:sp>
        <p:nvSpPr>
          <p:cNvPr id="15" name="TextBox 14">
            <a:extLst>
              <a:ext uri="{FF2B5EF4-FFF2-40B4-BE49-F238E27FC236}">
                <a16:creationId xmlns:a16="http://schemas.microsoft.com/office/drawing/2014/main" id="{F50F174A-D531-8F21-28BA-D4197DF81E87}"/>
              </a:ext>
            </a:extLst>
          </p:cNvPr>
          <p:cNvSpPr txBox="1"/>
          <p:nvPr/>
        </p:nvSpPr>
        <p:spPr>
          <a:xfrm>
            <a:off x="6726855" y="2366565"/>
            <a:ext cx="1702524" cy="1569660"/>
          </a:xfrm>
          <a:prstGeom prst="rect">
            <a:avLst/>
          </a:prstGeom>
          <a:solidFill>
            <a:schemeClr val="bg1"/>
          </a:solidFill>
        </p:spPr>
        <p:txBody>
          <a:bodyPr wrap="square" rtlCol="0">
            <a:spAutoFit/>
          </a:bodyPr>
          <a:lstStyle>
            <a:defPPr>
              <a:defRPr lang="en-US"/>
            </a:defPPr>
            <a:lvl1pPr algn="ctr">
              <a:defRPr sz="12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Sharing knowledge and skills between groups, supported by a climate action hub</a:t>
            </a:r>
          </a:p>
        </p:txBody>
      </p:sp>
      <p:sp>
        <p:nvSpPr>
          <p:cNvPr id="2" name="TextBox 1">
            <a:extLst>
              <a:ext uri="{FF2B5EF4-FFF2-40B4-BE49-F238E27FC236}">
                <a16:creationId xmlns:a16="http://schemas.microsoft.com/office/drawing/2014/main" id="{437C29B2-F74E-2B54-00B1-630A6B9CD7FD}"/>
              </a:ext>
            </a:extLst>
          </p:cNvPr>
          <p:cNvSpPr txBox="1"/>
          <p:nvPr/>
        </p:nvSpPr>
        <p:spPr>
          <a:xfrm>
            <a:off x="2469964" y="1555583"/>
            <a:ext cx="7435300" cy="584775"/>
          </a:xfrm>
          <a:prstGeom prst="rect">
            <a:avLst/>
          </a:prstGeom>
          <a:solidFill>
            <a:schemeClr val="bg1"/>
          </a:solidFill>
        </p:spPr>
        <p:txBody>
          <a:bodyPr wrap="square" rtlCol="0">
            <a:spAutoFit/>
          </a:bodyPr>
          <a:lstStyle>
            <a:defPPr>
              <a:defRPr lang="en-US"/>
            </a:defPPr>
            <a:lvl1pPr algn="ctr">
              <a:defRPr sz="1200"/>
            </a:lvl1p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accent6"/>
                </a:solidFill>
                <a:effectLst/>
                <a:uLnTx/>
                <a:uFillTx/>
                <a:latin typeface="Calibri" panose="020F0502020204030204"/>
                <a:ea typeface="+mn-ea"/>
                <a:cs typeface="+mn-cs"/>
              </a:rPr>
              <a:t> </a:t>
            </a:r>
            <a:r>
              <a:rPr kumimoji="0" lang="en-US" sz="2800" b="0" i="0" u="none" strike="noStrike" kern="1200" cap="none" spc="0" normalizeH="0" baseline="0" noProof="0" dirty="0">
                <a:ln>
                  <a:noFill/>
                </a:ln>
                <a:solidFill>
                  <a:schemeClr val="accent6"/>
                </a:solidFill>
                <a:effectLst/>
                <a:uLnTx/>
                <a:uFillTx/>
                <a:latin typeface="Calibri" panose="020F0502020204030204"/>
                <a:ea typeface="+mn-ea"/>
                <a:cs typeface="+mn-cs"/>
              </a:rPr>
              <a:t>How a Hub can </a:t>
            </a:r>
            <a:r>
              <a:rPr lang="en-US" sz="2800" dirty="0">
                <a:solidFill>
                  <a:schemeClr val="accent6"/>
                </a:solidFill>
                <a:latin typeface="Calibri" panose="020F0502020204030204"/>
              </a:rPr>
              <a:t>support Climate Change Action</a:t>
            </a:r>
            <a:endParaRPr kumimoji="0" lang="en-US" sz="2800" b="0" i="0" u="none" strike="noStrike" kern="1200" cap="none" spc="0" normalizeH="0" baseline="0" noProof="0" dirty="0">
              <a:ln>
                <a:noFill/>
              </a:ln>
              <a:solidFill>
                <a:schemeClr val="accent6"/>
              </a:solidFill>
              <a:effectLst/>
              <a:uLnTx/>
              <a:uFillTx/>
              <a:latin typeface="Calibri" panose="020F0502020204030204"/>
              <a:ea typeface="+mn-ea"/>
              <a:cs typeface="+mn-cs"/>
            </a:endParaRPr>
          </a:p>
        </p:txBody>
      </p:sp>
      <p:sp>
        <p:nvSpPr>
          <p:cNvPr id="3" name="Rounded Rectangle 2">
            <a:extLst>
              <a:ext uri="{FF2B5EF4-FFF2-40B4-BE49-F238E27FC236}">
                <a16:creationId xmlns:a16="http://schemas.microsoft.com/office/drawing/2014/main" id="{BECEC9D9-A094-4DB7-792F-BF06A41B28DC}"/>
              </a:ext>
            </a:extLst>
          </p:cNvPr>
          <p:cNvSpPr/>
          <p:nvPr/>
        </p:nvSpPr>
        <p:spPr>
          <a:xfrm>
            <a:off x="2469965" y="2537752"/>
            <a:ext cx="3341399" cy="35635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85593018-A17D-5039-0D8F-A3CCD7588166}"/>
              </a:ext>
            </a:extLst>
          </p:cNvPr>
          <p:cNvSpPr txBox="1"/>
          <p:nvPr/>
        </p:nvSpPr>
        <p:spPr>
          <a:xfrm>
            <a:off x="6996324" y="4113189"/>
            <a:ext cx="2467428" cy="31564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Influencing the broader picture</a:t>
            </a:r>
          </a:p>
        </p:txBody>
      </p:sp>
      <p:sp>
        <p:nvSpPr>
          <p:cNvPr id="19" name="Rounded Rectangle 18">
            <a:extLst>
              <a:ext uri="{FF2B5EF4-FFF2-40B4-BE49-F238E27FC236}">
                <a16:creationId xmlns:a16="http://schemas.microsoft.com/office/drawing/2014/main" id="{A93AE288-D026-70C2-EF7A-B114048DD1C3}"/>
              </a:ext>
            </a:extLst>
          </p:cNvPr>
          <p:cNvSpPr/>
          <p:nvPr/>
        </p:nvSpPr>
        <p:spPr>
          <a:xfrm flipV="1">
            <a:off x="6576677" y="2227068"/>
            <a:ext cx="3341400" cy="4184885"/>
          </a:xfrm>
          <a:prstGeom prst="roundRect">
            <a:avLst>
              <a:gd name="adj" fmla="val 1255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2" name="Straight Connector 21">
            <a:extLst>
              <a:ext uri="{FF2B5EF4-FFF2-40B4-BE49-F238E27FC236}">
                <a16:creationId xmlns:a16="http://schemas.microsoft.com/office/drawing/2014/main" id="{2F0C733C-4413-51A8-67A8-A5520B5C6DB9}"/>
              </a:ext>
            </a:extLst>
          </p:cNvPr>
          <p:cNvCxnSpPr>
            <a:cxnSpLocks/>
            <a:stCxn id="3" idx="3"/>
            <a:endCxn id="19" idx="1"/>
          </p:cNvCxnSpPr>
          <p:nvPr/>
        </p:nvCxnSpPr>
        <p:spPr>
          <a:xfrm flipV="1">
            <a:off x="5811364" y="4319510"/>
            <a:ext cx="765313" cy="1"/>
          </a:xfrm>
          <a:prstGeom prst="line">
            <a:avLst/>
          </a:prstGeom>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733764CE-F8C9-F7EE-DFDB-E2BB8AE63BE8}"/>
              </a:ext>
            </a:extLst>
          </p:cNvPr>
          <p:cNvSpPr/>
          <p:nvPr/>
        </p:nvSpPr>
        <p:spPr>
          <a:xfrm>
            <a:off x="2469964" y="1613626"/>
            <a:ext cx="7448112" cy="550285"/>
          </a:xfrm>
          <a:prstGeom prst="roundRect">
            <a:avLst>
              <a:gd name="adj" fmla="val 4755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6" name="Straight Connector 25">
            <a:extLst>
              <a:ext uri="{FF2B5EF4-FFF2-40B4-BE49-F238E27FC236}">
                <a16:creationId xmlns:a16="http://schemas.microsoft.com/office/drawing/2014/main" id="{8EA52D20-76CC-0F09-B2E0-56337C7AF3A8}"/>
              </a:ext>
            </a:extLst>
          </p:cNvPr>
          <p:cNvCxnSpPr>
            <a:cxnSpLocks/>
            <a:stCxn id="3" idx="0"/>
          </p:cNvCxnSpPr>
          <p:nvPr/>
        </p:nvCxnSpPr>
        <p:spPr>
          <a:xfrm flipV="1">
            <a:off x="4140665" y="2163911"/>
            <a:ext cx="0" cy="37384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835F77E-10D6-625B-BF03-FEFA1550B5BC}"/>
              </a:ext>
            </a:extLst>
          </p:cNvPr>
          <p:cNvCxnSpPr>
            <a:cxnSpLocks/>
            <a:stCxn id="19" idx="2"/>
          </p:cNvCxnSpPr>
          <p:nvPr/>
        </p:nvCxnSpPr>
        <p:spPr>
          <a:xfrm flipV="1">
            <a:off x="8247377" y="2156662"/>
            <a:ext cx="0" cy="70406"/>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8E622B0-35B5-9280-F5DF-8213AADC0825}"/>
              </a:ext>
            </a:extLst>
          </p:cNvPr>
          <p:cNvSpPr txBox="1"/>
          <p:nvPr/>
        </p:nvSpPr>
        <p:spPr>
          <a:xfrm>
            <a:off x="2918141" y="4226832"/>
            <a:ext cx="2336291" cy="584775"/>
          </a:xfrm>
          <a:prstGeom prst="rect">
            <a:avLst/>
          </a:prstGeom>
          <a:solidFill>
            <a:schemeClr val="bg1"/>
          </a:solidFill>
        </p:spPr>
        <p:txBody>
          <a:bodyPr wrap="square" rtlCol="0">
            <a:spAutoFit/>
          </a:bodyPr>
          <a:lstStyle>
            <a:defPPr>
              <a:defRPr lang="en-US"/>
            </a:defPPr>
            <a:lvl1pPr algn="ctr">
              <a:defRPr sz="1200"/>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Nurturing wellbeing and space for nature</a:t>
            </a:r>
          </a:p>
        </p:txBody>
      </p:sp>
      <p:sp>
        <p:nvSpPr>
          <p:cNvPr id="4" name="TextBox 3">
            <a:extLst>
              <a:ext uri="{FF2B5EF4-FFF2-40B4-BE49-F238E27FC236}">
                <a16:creationId xmlns:a16="http://schemas.microsoft.com/office/drawing/2014/main" id="{9CB83935-AB7D-1835-BE7B-A1A44A0EC5CF}"/>
              </a:ext>
            </a:extLst>
          </p:cNvPr>
          <p:cNvSpPr txBox="1"/>
          <p:nvPr/>
        </p:nvSpPr>
        <p:spPr>
          <a:xfrm>
            <a:off x="7158386" y="4516806"/>
            <a:ext cx="1193026" cy="584775"/>
          </a:xfrm>
          <a:prstGeom prst="rect">
            <a:avLst/>
          </a:prstGeom>
          <a:solidFill>
            <a:schemeClr val="bg1"/>
          </a:solidFill>
        </p:spPr>
        <p:txBody>
          <a:bodyPr wrap="square" rtlCol="0">
            <a:spAutoFit/>
          </a:bodyPr>
          <a:lstStyle/>
          <a:p>
            <a:pPr algn="ctr"/>
            <a:r>
              <a:rPr lang="en-US" sz="1600" dirty="0"/>
              <a:t>Addressing land use</a:t>
            </a:r>
          </a:p>
        </p:txBody>
      </p:sp>
      <p:sp>
        <p:nvSpPr>
          <p:cNvPr id="5" name="TextBox 4">
            <a:extLst>
              <a:ext uri="{FF2B5EF4-FFF2-40B4-BE49-F238E27FC236}">
                <a16:creationId xmlns:a16="http://schemas.microsoft.com/office/drawing/2014/main" id="{2EA82A0D-810A-D5B0-0E05-4B61C97655E1}"/>
              </a:ext>
            </a:extLst>
          </p:cNvPr>
          <p:cNvSpPr txBox="1"/>
          <p:nvPr/>
        </p:nvSpPr>
        <p:spPr>
          <a:xfrm>
            <a:off x="8351412" y="4819962"/>
            <a:ext cx="1193026" cy="584775"/>
          </a:xfrm>
          <a:prstGeom prst="rect">
            <a:avLst/>
          </a:prstGeom>
          <a:solidFill>
            <a:schemeClr val="bg1"/>
          </a:solidFill>
        </p:spPr>
        <p:txBody>
          <a:bodyPr wrap="square" rtlCol="0">
            <a:spAutoFit/>
          </a:bodyPr>
          <a:lstStyle/>
          <a:p>
            <a:pPr algn="ctr"/>
            <a:r>
              <a:rPr lang="en-US" sz="1600" dirty="0"/>
              <a:t>Rethinking economy</a:t>
            </a:r>
          </a:p>
        </p:txBody>
      </p:sp>
      <p:sp>
        <p:nvSpPr>
          <p:cNvPr id="7" name="TextBox 6">
            <a:extLst>
              <a:ext uri="{FF2B5EF4-FFF2-40B4-BE49-F238E27FC236}">
                <a16:creationId xmlns:a16="http://schemas.microsoft.com/office/drawing/2014/main" id="{BDD986BA-1EF3-8656-C75C-729DC1122DEC}"/>
              </a:ext>
            </a:extLst>
          </p:cNvPr>
          <p:cNvSpPr txBox="1"/>
          <p:nvPr/>
        </p:nvSpPr>
        <p:spPr>
          <a:xfrm>
            <a:off x="7218522" y="5278545"/>
            <a:ext cx="1308137" cy="830997"/>
          </a:xfrm>
          <a:prstGeom prst="rect">
            <a:avLst/>
          </a:prstGeom>
          <a:solidFill>
            <a:schemeClr val="bg1"/>
          </a:solidFill>
        </p:spPr>
        <p:txBody>
          <a:bodyPr wrap="square" rtlCol="0">
            <a:spAutoFit/>
          </a:bodyPr>
          <a:lstStyle/>
          <a:p>
            <a:pPr algn="ctr"/>
            <a:r>
              <a:rPr lang="en-US" sz="1600" dirty="0"/>
              <a:t>Developing circular economies</a:t>
            </a:r>
          </a:p>
        </p:txBody>
      </p:sp>
      <p:sp>
        <p:nvSpPr>
          <p:cNvPr id="10" name="Title 1">
            <a:extLst>
              <a:ext uri="{FF2B5EF4-FFF2-40B4-BE49-F238E27FC236}">
                <a16:creationId xmlns:a16="http://schemas.microsoft.com/office/drawing/2014/main" id="{17DFE83D-F870-456C-4214-D3776BD7F35F}"/>
              </a:ext>
            </a:extLst>
          </p:cNvPr>
          <p:cNvSpPr txBox="1">
            <a:spLocks/>
          </p:cNvSpPr>
          <p:nvPr/>
        </p:nvSpPr>
        <p:spPr>
          <a:xfrm>
            <a:off x="342900" y="640623"/>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Action Network</a:t>
            </a:r>
          </a:p>
        </p:txBody>
      </p:sp>
      <p:sp>
        <p:nvSpPr>
          <p:cNvPr id="17" name="Rounded Rectangle 16">
            <a:extLst>
              <a:ext uri="{FF2B5EF4-FFF2-40B4-BE49-F238E27FC236}">
                <a16:creationId xmlns:a16="http://schemas.microsoft.com/office/drawing/2014/main" id="{6CBC95DA-FEF4-D752-1CBE-B2BE57D55ED5}"/>
              </a:ext>
            </a:extLst>
          </p:cNvPr>
          <p:cNvSpPr/>
          <p:nvPr/>
        </p:nvSpPr>
        <p:spPr>
          <a:xfrm>
            <a:off x="6918357" y="4014108"/>
            <a:ext cx="2640426" cy="21879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03B92DF3-8E13-E20B-B2A9-77E68FDA5C0F}"/>
              </a:ext>
            </a:extLst>
          </p:cNvPr>
          <p:cNvSpPr/>
          <p:nvPr/>
        </p:nvSpPr>
        <p:spPr>
          <a:xfrm>
            <a:off x="472440" y="3350513"/>
            <a:ext cx="1997524" cy="1937993"/>
          </a:xfrm>
          <a:prstGeom prst="ellipse">
            <a:avLst/>
          </a:prstGeom>
          <a:solidFill>
            <a:schemeClr val="accent6">
              <a:lumMod val="60000"/>
              <a:lumOff val="40000"/>
            </a:schemeClr>
          </a:solidFill>
          <a:ln>
            <a:solidFill>
              <a:schemeClr val="accent6">
                <a:lumMod val="75000"/>
              </a:schemeClr>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Creating and maintaining A Greener Borders</a:t>
            </a:r>
          </a:p>
        </p:txBody>
      </p:sp>
      <p:sp>
        <p:nvSpPr>
          <p:cNvPr id="27" name="Oval 26">
            <a:extLst>
              <a:ext uri="{FF2B5EF4-FFF2-40B4-BE49-F238E27FC236}">
                <a16:creationId xmlns:a16="http://schemas.microsoft.com/office/drawing/2014/main" id="{BBF2ACB9-CE85-9D79-9F69-0F72C84750ED}"/>
              </a:ext>
            </a:extLst>
          </p:cNvPr>
          <p:cNvSpPr/>
          <p:nvPr/>
        </p:nvSpPr>
        <p:spPr>
          <a:xfrm>
            <a:off x="9918076" y="3257835"/>
            <a:ext cx="1997524" cy="1937993"/>
          </a:xfrm>
          <a:prstGeom prst="ellipse">
            <a:avLst/>
          </a:prstGeom>
          <a:solidFill>
            <a:schemeClr val="accent6">
              <a:lumMod val="60000"/>
              <a:lumOff val="40000"/>
            </a:schemeClr>
          </a:solidFill>
          <a:ln>
            <a:solidFill>
              <a:schemeClr val="accent6">
                <a:lumMod val="75000"/>
              </a:schemeClr>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Organising</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to maintain a Hub and to influence policy</a:t>
            </a:r>
          </a:p>
        </p:txBody>
      </p:sp>
      <p:sp>
        <p:nvSpPr>
          <p:cNvPr id="8" name="Title 1">
            <a:extLst>
              <a:ext uri="{FF2B5EF4-FFF2-40B4-BE49-F238E27FC236}">
                <a16:creationId xmlns:a16="http://schemas.microsoft.com/office/drawing/2014/main" id="{7FAEA944-D0FB-B4B6-21AE-3CD1E74F361F}"/>
              </a:ext>
            </a:extLst>
          </p:cNvPr>
          <p:cNvSpPr txBox="1">
            <a:spLocks/>
          </p:cNvSpPr>
          <p:nvPr/>
        </p:nvSpPr>
        <p:spPr>
          <a:xfrm>
            <a:off x="171450" y="6085740"/>
            <a:ext cx="11849100" cy="87392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a:solidFill>
                  <a:srgbClr val="00B050"/>
                </a:solidFill>
              </a:rPr>
              <a:t>These items provide an example based on the outcomes from the Green Summit.  This will be re-done with wider participation in the design phase.</a:t>
            </a:r>
          </a:p>
        </p:txBody>
      </p:sp>
    </p:spTree>
    <p:extLst>
      <p:ext uri="{BB962C8B-B14F-4D97-AF65-F5344CB8AC3E}">
        <p14:creationId xmlns:p14="http://schemas.microsoft.com/office/powerpoint/2010/main" val="60639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C98B81-66DB-3024-B742-78B5D1976B6E}"/>
              </a:ext>
            </a:extLst>
          </p:cNvPr>
          <p:cNvSpPr>
            <a:spLocks noGrp="1"/>
          </p:cNvSpPr>
          <p:nvPr>
            <p:ph idx="1"/>
          </p:nvPr>
        </p:nvSpPr>
        <p:spPr>
          <a:xfrm>
            <a:off x="481214" y="2148522"/>
            <a:ext cx="11351491" cy="4351338"/>
          </a:xfrm>
        </p:spPr>
        <p:txBody>
          <a:bodyPr>
            <a:normAutofit/>
          </a:bodyPr>
          <a:lstStyle/>
          <a:p>
            <a:r>
              <a:rPr lang="en-US" sz="2000" dirty="0"/>
              <a:t>Once we receive the money, the task of a creating a shared vision and designing the Climate “Hub” to achieve that vision that meets the needs of individuals, groups and organisations across the Scottish Borders will begin.</a:t>
            </a:r>
          </a:p>
          <a:p>
            <a:r>
              <a:rPr lang="en-US" sz="2000" dirty="0"/>
              <a:t>While the events that have already taken place have highlighted areas to address, the challenge of tackling climate change is ever changing, and new opportunities and challenges will arise.</a:t>
            </a:r>
          </a:p>
          <a:p>
            <a:r>
              <a:rPr lang="en-US" sz="2000" dirty="0"/>
              <a:t>There is a strong desire in the Scottish Borders </a:t>
            </a:r>
            <a:r>
              <a:rPr lang="en-GB" sz="2000" dirty="0"/>
              <a:t>to do things differently, and to work collaboratively and inclusively to create an effective network to support our vision for a just transition to Net Zero.</a:t>
            </a:r>
          </a:p>
          <a:p>
            <a:r>
              <a:rPr lang="en-GB" sz="2000" dirty="0"/>
              <a:t>Over the coming months there will be opportunities to be involved and to help create the vision, shape the design of the “Hub” and influence how we meet the challenge of our changing climate.</a:t>
            </a:r>
          </a:p>
          <a:p>
            <a:r>
              <a:rPr lang="en-GB" sz="2000" dirty="0"/>
              <a:t>Please join the mailing list by sending your details to </a:t>
            </a:r>
            <a:r>
              <a:rPr lang="en-GB" sz="2000" b="1" dirty="0">
                <a:solidFill>
                  <a:schemeClr val="accent6">
                    <a:lumMod val="60000"/>
                    <a:lumOff val="40000"/>
                  </a:schemeClr>
                </a:solidFill>
              </a:rPr>
              <a:t>piptabor@sup.org.uk</a:t>
            </a:r>
          </a:p>
          <a:p>
            <a:r>
              <a:rPr lang="en-GB" sz="2000" dirty="0"/>
              <a:t>Please circulate this information to anyone in your network, individuals, groups and organisations,  who you think would like to be involved (we don’t currently have a comprehensive list so we are relying on you all to do this).</a:t>
            </a:r>
            <a:endParaRPr lang="en-US" sz="2000" dirty="0"/>
          </a:p>
          <a:p>
            <a:endParaRPr lang="en-GB" sz="2000" dirty="0"/>
          </a:p>
        </p:txBody>
      </p:sp>
      <p:sp>
        <p:nvSpPr>
          <p:cNvPr id="4" name="Title 1">
            <a:extLst>
              <a:ext uri="{FF2B5EF4-FFF2-40B4-BE49-F238E27FC236}">
                <a16:creationId xmlns:a16="http://schemas.microsoft.com/office/drawing/2014/main" id="{DD0A7231-98E6-AF96-D57E-74CB1D750A81}"/>
              </a:ext>
            </a:extLst>
          </p:cNvPr>
          <p:cNvSpPr txBox="1">
            <a:spLocks/>
          </p:cNvSpPr>
          <p:nvPr/>
        </p:nvSpPr>
        <p:spPr>
          <a:xfrm>
            <a:off x="342900" y="640623"/>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Action Network</a:t>
            </a:r>
          </a:p>
        </p:txBody>
      </p:sp>
      <p:sp>
        <p:nvSpPr>
          <p:cNvPr id="2" name="Title 1">
            <a:extLst>
              <a:ext uri="{FF2B5EF4-FFF2-40B4-BE49-F238E27FC236}">
                <a16:creationId xmlns:a16="http://schemas.microsoft.com/office/drawing/2014/main" id="{70C1D557-3DD8-412C-CA24-21D802C048A2}"/>
              </a:ext>
            </a:extLst>
          </p:cNvPr>
          <p:cNvSpPr txBox="1">
            <a:spLocks/>
          </p:cNvSpPr>
          <p:nvPr/>
        </p:nvSpPr>
        <p:spPr>
          <a:xfrm>
            <a:off x="743825" y="1274600"/>
            <a:ext cx="11448175"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t>Next Steps</a:t>
            </a:r>
          </a:p>
        </p:txBody>
      </p:sp>
    </p:spTree>
    <p:extLst>
      <p:ext uri="{BB962C8B-B14F-4D97-AF65-F5344CB8AC3E}">
        <p14:creationId xmlns:p14="http://schemas.microsoft.com/office/powerpoint/2010/main" val="253166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C98B81-66DB-3024-B742-78B5D1976B6E}"/>
              </a:ext>
            </a:extLst>
          </p:cNvPr>
          <p:cNvSpPr>
            <a:spLocks noGrp="1"/>
          </p:cNvSpPr>
          <p:nvPr>
            <p:ph idx="1"/>
          </p:nvPr>
        </p:nvSpPr>
        <p:spPr>
          <a:xfrm>
            <a:off x="481214" y="1866039"/>
            <a:ext cx="11351491" cy="4351338"/>
          </a:xfrm>
        </p:spPr>
        <p:txBody>
          <a:bodyPr>
            <a:normAutofit/>
          </a:bodyPr>
          <a:lstStyle/>
          <a:p>
            <a:r>
              <a:rPr lang="en-US" sz="1600" dirty="0"/>
              <a:t>Pip Tabor – Southern Upland Partnership</a:t>
            </a:r>
          </a:p>
          <a:p>
            <a:r>
              <a:rPr lang="en-US" sz="1600" dirty="0"/>
              <a:t>Yvan Biot – Greener Melrose</a:t>
            </a:r>
          </a:p>
          <a:p>
            <a:r>
              <a:rPr lang="en-US" sz="1600" dirty="0"/>
              <a:t>Louise Cox – Scottish Borders Council</a:t>
            </a:r>
          </a:p>
          <a:p>
            <a:r>
              <a:rPr lang="en-US" sz="1600" dirty="0"/>
              <a:t>Rachel Hardie – Greener Berwickshire</a:t>
            </a:r>
          </a:p>
          <a:p>
            <a:r>
              <a:rPr lang="en-US" sz="1600" dirty="0"/>
              <a:t>Catherine Francis – South of Scotland Enterprise</a:t>
            </a:r>
          </a:p>
          <a:p>
            <a:r>
              <a:rPr lang="en-US" sz="1600" dirty="0"/>
              <a:t>Marianne Broadgate – Greener Melrose</a:t>
            </a:r>
          </a:p>
          <a:p>
            <a:r>
              <a:rPr lang="en-US" sz="1600" dirty="0"/>
              <a:t>Lesley Morrison – Greener Peebles</a:t>
            </a:r>
          </a:p>
          <a:p>
            <a:r>
              <a:rPr lang="en-US" sz="1600" dirty="0"/>
              <a:t>Oliver, Penny – Borders NHS</a:t>
            </a:r>
          </a:p>
          <a:p>
            <a:r>
              <a:rPr lang="en-US" sz="1600" dirty="0"/>
              <a:t>Karen  Birch – Abundant Borders</a:t>
            </a:r>
          </a:p>
          <a:p>
            <a:r>
              <a:rPr lang="en-US" sz="1600" dirty="0"/>
              <a:t>Juliana Amaral – Borders Community Action</a:t>
            </a:r>
          </a:p>
          <a:p>
            <a:r>
              <a:rPr lang="en-US" sz="1600" dirty="0"/>
              <a:t>Angela MacKellar – Sustainable Selkirk</a:t>
            </a:r>
          </a:p>
          <a:p>
            <a:r>
              <a:rPr lang="en-US" sz="1600" dirty="0"/>
              <a:t>Alice Fisher – Sea the Change</a:t>
            </a:r>
          </a:p>
          <a:p>
            <a:pPr marL="0" indent="0">
              <a:buNone/>
            </a:pPr>
            <a:endParaRPr lang="en-GB" sz="2000" dirty="0"/>
          </a:p>
        </p:txBody>
      </p:sp>
      <p:sp>
        <p:nvSpPr>
          <p:cNvPr id="4" name="Title 1">
            <a:extLst>
              <a:ext uri="{FF2B5EF4-FFF2-40B4-BE49-F238E27FC236}">
                <a16:creationId xmlns:a16="http://schemas.microsoft.com/office/drawing/2014/main" id="{DD0A7231-98E6-AF96-D57E-74CB1D750A81}"/>
              </a:ext>
            </a:extLst>
          </p:cNvPr>
          <p:cNvSpPr txBox="1">
            <a:spLocks/>
          </p:cNvSpPr>
          <p:nvPr/>
        </p:nvSpPr>
        <p:spPr>
          <a:xfrm>
            <a:off x="342900" y="640623"/>
            <a:ext cx="11849100"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accent6">
                    <a:lumMod val="60000"/>
                    <a:lumOff val="40000"/>
                  </a:schemeClr>
                </a:solidFill>
              </a:rPr>
              <a:t>Borders Climate </a:t>
            </a:r>
            <a:r>
              <a:rPr lang="en-GB" b="1">
                <a:solidFill>
                  <a:schemeClr val="accent6">
                    <a:lumMod val="60000"/>
                    <a:lumOff val="40000"/>
                  </a:schemeClr>
                </a:solidFill>
              </a:rPr>
              <a:t>Action Network</a:t>
            </a:r>
            <a:endParaRPr lang="en-GB" b="1" dirty="0">
              <a:solidFill>
                <a:schemeClr val="accent6">
                  <a:lumMod val="60000"/>
                  <a:lumOff val="40000"/>
                </a:schemeClr>
              </a:solidFill>
            </a:endParaRPr>
          </a:p>
        </p:txBody>
      </p:sp>
      <p:sp>
        <p:nvSpPr>
          <p:cNvPr id="2" name="Title 1">
            <a:extLst>
              <a:ext uri="{FF2B5EF4-FFF2-40B4-BE49-F238E27FC236}">
                <a16:creationId xmlns:a16="http://schemas.microsoft.com/office/drawing/2014/main" id="{70C1D557-3DD8-412C-CA24-21D802C048A2}"/>
              </a:ext>
            </a:extLst>
          </p:cNvPr>
          <p:cNvSpPr txBox="1">
            <a:spLocks/>
          </p:cNvSpPr>
          <p:nvPr/>
        </p:nvSpPr>
        <p:spPr>
          <a:xfrm>
            <a:off x="882139" y="1124567"/>
            <a:ext cx="11448175" cy="87392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t>Interim Steering Group</a:t>
            </a:r>
          </a:p>
        </p:txBody>
      </p:sp>
      <p:sp>
        <p:nvSpPr>
          <p:cNvPr id="5" name="TextBox 4">
            <a:extLst>
              <a:ext uri="{FF2B5EF4-FFF2-40B4-BE49-F238E27FC236}">
                <a16:creationId xmlns:a16="http://schemas.microsoft.com/office/drawing/2014/main" id="{B477C315-E058-EEF1-A948-3E10B27C16FC}"/>
              </a:ext>
            </a:extLst>
          </p:cNvPr>
          <p:cNvSpPr txBox="1"/>
          <p:nvPr/>
        </p:nvSpPr>
        <p:spPr>
          <a:xfrm>
            <a:off x="342900" y="6118860"/>
            <a:ext cx="9098280" cy="338554"/>
          </a:xfrm>
          <a:prstGeom prst="rect">
            <a:avLst/>
          </a:prstGeom>
          <a:noFill/>
        </p:spPr>
        <p:txBody>
          <a:bodyPr wrap="square" rtlCol="0">
            <a:spAutoFit/>
          </a:bodyPr>
          <a:lstStyle/>
          <a:p>
            <a:r>
              <a:rPr lang="en-US" sz="1600" dirty="0"/>
              <a:t>The Steering Group are volunteers and happy to answer any questions you may have</a:t>
            </a:r>
            <a:endParaRPr lang="en-GB" sz="1600" dirty="0"/>
          </a:p>
        </p:txBody>
      </p:sp>
    </p:spTree>
    <p:extLst>
      <p:ext uri="{BB962C8B-B14F-4D97-AF65-F5344CB8AC3E}">
        <p14:creationId xmlns:p14="http://schemas.microsoft.com/office/powerpoint/2010/main" val="3989245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TotalTime>
  <Words>1041</Words>
  <Application>Microsoft Office PowerPoint</Application>
  <PresentationFormat>Widescreen</PresentationFormat>
  <Paragraphs>85</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Borders Climate Hub Application</dc:title>
  <dc:creator>Marianne Broadgate</dc:creator>
  <cp:lastModifiedBy>Pip Tabor</cp:lastModifiedBy>
  <cp:revision>14</cp:revision>
  <dcterms:created xsi:type="dcterms:W3CDTF">2023-05-31T22:52:14Z</dcterms:created>
  <dcterms:modified xsi:type="dcterms:W3CDTF">2023-09-05T09:35:38Z</dcterms:modified>
</cp:coreProperties>
</file>